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8"/>
  </p:notesMasterIdLst>
  <p:sldIdLst>
    <p:sldId id="271" r:id="rId5"/>
    <p:sldId id="272" r:id="rId6"/>
    <p:sldId id="286" r:id="rId7"/>
    <p:sldId id="273" r:id="rId8"/>
    <p:sldId id="278" r:id="rId9"/>
    <p:sldId id="274" r:id="rId10"/>
    <p:sldId id="276" r:id="rId11"/>
    <p:sldId id="287" r:id="rId12"/>
    <p:sldId id="293" r:id="rId13"/>
    <p:sldId id="289" r:id="rId14"/>
    <p:sldId id="290" r:id="rId15"/>
    <p:sldId id="291" r:id="rId16"/>
    <p:sldId id="292" r:id="rId17"/>
  </p:sldIdLst>
  <p:sldSz cx="12192000" cy="6858000"/>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Futura Round Demi" pitchFamily="2" charset="0"/>
      <p:bold r:id="rId24"/>
      <p:boldItalic r:id="rId25"/>
    </p:embeddedFont>
  </p:embeddedFontLst>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2" userDrawn="1">
          <p15:clr>
            <a:srgbClr val="A4A3A4"/>
          </p15:clr>
        </p15:guide>
        <p15:guide id="6" pos="2071" userDrawn="1">
          <p15:clr>
            <a:srgbClr val="A4A3A4"/>
          </p15:clr>
        </p15:guide>
        <p15:guide id="9" pos="3840" userDrawn="1">
          <p15:clr>
            <a:srgbClr val="A4A3A4"/>
          </p15:clr>
        </p15:guide>
        <p15:guide id="10" pos="4704" userDrawn="1">
          <p15:clr>
            <a:srgbClr val="A4A3A4"/>
          </p15:clr>
        </p15:guide>
        <p15:guide id="11" pos="5586" userDrawn="1">
          <p15:clr>
            <a:srgbClr val="A4A3A4"/>
          </p15:clr>
        </p15:guide>
        <p15:guide id="12" pos="7128" userDrawn="1">
          <p15:clr>
            <a:srgbClr val="A4A3A4"/>
          </p15:clr>
        </p15:guide>
        <p15:guide id="13" orient="horz" pos="3960" userDrawn="1">
          <p15:clr>
            <a:srgbClr val="A4A3A4"/>
          </p15:clr>
        </p15:guide>
        <p15:guide id="15" pos="6672" userDrawn="1">
          <p15:clr>
            <a:srgbClr val="A4A3A4"/>
          </p15:clr>
        </p15:guide>
        <p15:guide id="16" orient="horz" pos="913" userDrawn="1">
          <p15:clr>
            <a:srgbClr val="A4A3A4"/>
          </p15:clr>
        </p15:guide>
        <p15:guide id="17" orient="horz" pos="2160" userDrawn="1">
          <p15:clr>
            <a:srgbClr val="A4A3A4"/>
          </p15:clr>
        </p15:guide>
        <p15:guide id="18" orient="horz" pos="360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312"/>
    <a:srgbClr val="00C5B6"/>
    <a:srgbClr val="029C63"/>
    <a:srgbClr val="0E2D69"/>
    <a:srgbClr val="96628C"/>
    <a:srgbClr val="11A0D7"/>
    <a:srgbClr val="E61F3D"/>
    <a:srgbClr val="CD5A5A"/>
    <a:srgbClr val="FFD74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60"/>
      </p:cViewPr>
      <p:guideLst>
        <p:guide pos="325"/>
        <p:guide pos="1209"/>
        <p:guide pos="2952"/>
        <p:guide pos="2071"/>
        <p:guide pos="3840"/>
        <p:guide pos="4704"/>
        <p:guide pos="5586"/>
        <p:guide pos="7128"/>
        <p:guide orient="horz" pos="3960"/>
        <p:guide pos="6672"/>
        <p:guide orient="horz" pos="913"/>
        <p:guide orient="horz" pos="2160"/>
        <p:guide orient="horz" pos="360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r>
              <a:rPr lang="en-US" sz="1600">
                <a:solidFill>
                  <a:srgbClr val="102D69"/>
                </a:solidFill>
                <a:latin typeface="HSE Sans" panose="02000000000000000000" pitchFamily="2" charset="0"/>
              </a:rPr>
              <a:t>Communities</a:t>
            </a:r>
            <a:endParaRPr lang="en-GB" sz="1600">
              <a:solidFill>
                <a:srgbClr val="102D69"/>
              </a:solidFill>
              <a:latin typeface="HSE Sans" panose="02000000000000000000" pitchFamily="2" charset="0"/>
            </a:endParaRPr>
          </a:p>
        </c:rich>
      </c:tx>
      <c:layout>
        <c:manualLayout>
          <c:xMode val="edge"/>
          <c:yMode val="edge"/>
          <c:x val="0.13063871409555111"/>
          <c:y val="7.897335468032167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endParaRPr lang="en-US"/>
        </a:p>
      </c:txPr>
    </c:title>
    <c:autoTitleDeleted val="0"/>
    <c:plotArea>
      <c:layout>
        <c:manualLayout>
          <c:layoutTarget val="inner"/>
          <c:xMode val="edge"/>
          <c:yMode val="edge"/>
          <c:x val="0.13376246841772368"/>
          <c:y val="0.10958869184472636"/>
          <c:w val="0.79262705246283227"/>
          <c:h val="0.73513663426755427"/>
        </c:manualLayout>
      </c:layout>
      <c:barChart>
        <c:barDir val="bar"/>
        <c:grouping val="clustered"/>
        <c:varyColors val="0"/>
        <c:ser>
          <c:idx val="0"/>
          <c:order val="0"/>
          <c:tx>
            <c:strRef>
              <c:f>Sheet1!$B$1</c:f>
              <c:strCache>
                <c:ptCount val="1"/>
                <c:pt idx="0">
                  <c:v>Followers (thousands)</c:v>
                </c:pt>
              </c:strCache>
            </c:strRef>
          </c:tx>
          <c:spPr>
            <a:solidFill>
              <a:schemeClr val="bg1">
                <a:lumMod val="75000"/>
              </a:schemeClr>
            </a:solidFill>
            <a:ln>
              <a:noFill/>
            </a:ln>
            <a:effectLst/>
          </c:spPr>
          <c:invertIfNegative val="0"/>
          <c:cat>
            <c:strRef>
              <c:f>Sheet1!$A$2:$A$3</c:f>
              <c:strCache>
                <c:ptCount val="2"/>
                <c:pt idx="0">
                  <c:v>VK group 1</c:v>
                </c:pt>
                <c:pt idx="1">
                  <c:v>VK group 2</c:v>
                </c:pt>
              </c:strCache>
            </c:strRef>
          </c:cat>
          <c:val>
            <c:numRef>
              <c:f>Sheet1!$B$2:$B$3</c:f>
              <c:numCache>
                <c:formatCode>General</c:formatCode>
                <c:ptCount val="2"/>
                <c:pt idx="0">
                  <c:v>75</c:v>
                </c:pt>
                <c:pt idx="1">
                  <c:v>38</c:v>
                </c:pt>
              </c:numCache>
            </c:numRef>
          </c:val>
          <c:extLst>
            <c:ext xmlns:c16="http://schemas.microsoft.com/office/drawing/2014/chart" uri="{C3380CC4-5D6E-409C-BE32-E72D297353CC}">
              <c16:uniqueId val="{00000000-6BCE-9845-A0E3-DAA648CD0F81}"/>
            </c:ext>
          </c:extLst>
        </c:ser>
        <c:ser>
          <c:idx val="1"/>
          <c:order val="1"/>
          <c:tx>
            <c:strRef>
              <c:f>Sheet1!$C$1</c:f>
              <c:strCache>
                <c:ptCount val="1"/>
                <c:pt idx="0">
                  <c:v>Likes (mean)</c:v>
                </c:pt>
              </c:strCache>
            </c:strRef>
          </c:tx>
          <c:spPr>
            <a:solidFill>
              <a:srgbClr val="1656A6"/>
            </a:solidFill>
            <a:ln>
              <a:noFill/>
            </a:ln>
            <a:effectLst/>
          </c:spPr>
          <c:invertIfNegative val="0"/>
          <c:cat>
            <c:strRef>
              <c:f>Sheet1!$A$2:$A$3</c:f>
              <c:strCache>
                <c:ptCount val="2"/>
                <c:pt idx="0">
                  <c:v>VK group 1</c:v>
                </c:pt>
                <c:pt idx="1">
                  <c:v>VK group 2</c:v>
                </c:pt>
              </c:strCache>
            </c:strRef>
          </c:cat>
          <c:val>
            <c:numRef>
              <c:f>Sheet1!$C$2:$C$3</c:f>
              <c:numCache>
                <c:formatCode>General</c:formatCode>
                <c:ptCount val="2"/>
                <c:pt idx="0">
                  <c:v>40</c:v>
                </c:pt>
                <c:pt idx="1">
                  <c:v>23</c:v>
                </c:pt>
              </c:numCache>
            </c:numRef>
          </c:val>
          <c:extLst>
            <c:ext xmlns:c16="http://schemas.microsoft.com/office/drawing/2014/chart" uri="{C3380CC4-5D6E-409C-BE32-E72D297353CC}">
              <c16:uniqueId val="{00000001-6BCE-9845-A0E3-DAA648CD0F81}"/>
            </c:ext>
          </c:extLst>
        </c:ser>
        <c:ser>
          <c:idx val="2"/>
          <c:order val="2"/>
          <c:tx>
            <c:strRef>
              <c:f>Sheet1!$D$1</c:f>
              <c:strCache>
                <c:ptCount val="1"/>
                <c:pt idx="0">
                  <c:v>Comments (mean)</c:v>
                </c:pt>
              </c:strCache>
            </c:strRef>
          </c:tx>
          <c:spPr>
            <a:solidFill>
              <a:srgbClr val="102D69"/>
            </a:solidFill>
            <a:ln>
              <a:noFill/>
            </a:ln>
            <a:effectLst/>
          </c:spPr>
          <c:invertIfNegative val="0"/>
          <c:cat>
            <c:strRef>
              <c:f>Sheet1!$A$2:$A$3</c:f>
              <c:strCache>
                <c:ptCount val="2"/>
                <c:pt idx="0">
                  <c:v>VK group 1</c:v>
                </c:pt>
                <c:pt idx="1">
                  <c:v>VK group 2</c:v>
                </c:pt>
              </c:strCache>
            </c:strRef>
          </c:cat>
          <c:val>
            <c:numRef>
              <c:f>Sheet1!$D$2:$D$3</c:f>
              <c:numCache>
                <c:formatCode>General</c:formatCode>
                <c:ptCount val="2"/>
                <c:pt idx="0">
                  <c:v>25</c:v>
                </c:pt>
                <c:pt idx="1">
                  <c:v>12</c:v>
                </c:pt>
              </c:numCache>
            </c:numRef>
          </c:val>
          <c:extLst>
            <c:ext xmlns:c16="http://schemas.microsoft.com/office/drawing/2014/chart" uri="{C3380CC4-5D6E-409C-BE32-E72D297353CC}">
              <c16:uniqueId val="{00000002-6BCE-9845-A0E3-DAA648CD0F81}"/>
            </c:ext>
          </c:extLst>
        </c:ser>
        <c:dLbls>
          <c:showLegendKey val="0"/>
          <c:showVal val="0"/>
          <c:showCatName val="0"/>
          <c:showSerName val="0"/>
          <c:showPercent val="0"/>
          <c:showBubbleSize val="0"/>
        </c:dLbls>
        <c:gapWidth val="182"/>
        <c:axId val="955724448"/>
        <c:axId val="955630256"/>
      </c:barChart>
      <c:catAx>
        <c:axId val="955724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630256"/>
        <c:crosses val="autoZero"/>
        <c:auto val="1"/>
        <c:lblAlgn val="ctr"/>
        <c:lblOffset val="100"/>
        <c:noMultiLvlLbl val="0"/>
      </c:catAx>
      <c:valAx>
        <c:axId val="955630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72444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HSE Sans" panose="020000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11/09/2022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3672470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2"/>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a:solidFill>
                  <a:srgbClr val="102D69"/>
                </a:solidFill>
                <a:latin typeface="HSE Sans" panose="02000000000000000000" pitchFamily="2" charset="0"/>
              </a:rPr>
              <a:t>Название презентации</a:t>
            </a:r>
            <a:br>
              <a:rPr lang="ru-RU" sz="4400">
                <a:solidFill>
                  <a:srgbClr val="102D69"/>
                </a:solidFill>
                <a:latin typeface="HSE Sans" panose="02000000000000000000" pitchFamily="2" charset="0"/>
              </a:rPr>
            </a:br>
            <a:r>
              <a:rPr lang="ru-RU" sz="4400">
                <a:solidFill>
                  <a:srgbClr val="102D69"/>
                </a:solidFill>
                <a:latin typeface="HSE Sans" panose="02000000000000000000" pitchFamily="2" charset="0"/>
              </a:rPr>
              <a:t>может быть набрано в две </a:t>
            </a:r>
            <a:br>
              <a:rPr lang="ru-RU" sz="4400">
                <a:solidFill>
                  <a:srgbClr val="102D69"/>
                </a:solidFill>
                <a:latin typeface="HSE Sans" panose="02000000000000000000" pitchFamily="2" charset="0"/>
              </a:rPr>
            </a:br>
            <a:r>
              <a:rPr lang="ru-RU" sz="4400">
                <a:solidFill>
                  <a:srgbClr val="102D69"/>
                </a:solidFill>
                <a:latin typeface="HSE Sans" panose="02000000000000000000" pitchFamily="2" charset="0"/>
              </a:rPr>
              <a:t>или три строки (43 </a:t>
            </a:r>
            <a:r>
              <a:rPr lang="en-GB" sz="4400" err="1">
                <a:solidFill>
                  <a:srgbClr val="102D69"/>
                </a:solidFill>
                <a:latin typeface="HSE Sans" panose="02000000000000000000" pitchFamily="2" charset="0"/>
              </a:rPr>
              <a:t>pt</a:t>
            </a:r>
            <a:r>
              <a:rPr lang="en-GB" sz="4400">
                <a:solidFill>
                  <a:srgbClr val="102D69"/>
                </a:solidFill>
                <a:latin typeface="HSE Sans" panose="02000000000000000000" pitchFamily="2" charset="0"/>
              </a:rPr>
              <a:t>)</a:t>
            </a:r>
            <a:endParaRPr lang="ru-RU" sz="440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a:latin typeface="HSE Sans" panose="02000000000000000000" pitchFamily="2" charset="0"/>
              </a:rPr>
              <a:t>Название факультета</a:t>
            </a:r>
            <a:br>
              <a:rPr lang="ru-RU">
                <a:latin typeface="HSE Sans" panose="02000000000000000000" pitchFamily="2" charset="0"/>
              </a:rPr>
            </a:br>
            <a:r>
              <a:rPr lang="ru-RU">
                <a:latin typeface="HSE Sans" panose="02000000000000000000" pitchFamily="2" charset="0"/>
              </a:rPr>
              <a:t>в две строки</a:t>
            </a:r>
            <a:r>
              <a:rPr lang="en-GB">
                <a:latin typeface="HSE Sans" panose="02000000000000000000" pitchFamily="2" charset="0"/>
              </a:rPr>
              <a:t> (16 </a:t>
            </a:r>
            <a:r>
              <a:rPr lang="en-GB" err="1">
                <a:latin typeface="HSE Sans" panose="02000000000000000000" pitchFamily="2" charset="0"/>
              </a:rPr>
              <a:t>pt</a:t>
            </a:r>
            <a:r>
              <a:rPr lang="en-GB">
                <a:latin typeface="HSE Sans" panose="02000000000000000000" pitchFamily="2" charset="0"/>
              </a:rPr>
              <a:t>)</a:t>
            </a:r>
            <a:endParaRPr lang="ru-RU">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a:latin typeface="HSE Sans" panose="02000000000000000000" pitchFamily="2" charset="0"/>
              </a:rPr>
              <a:t>Название подразделения</a:t>
            </a:r>
            <a:br>
              <a:rPr lang="ru-RU" sz="1200">
                <a:latin typeface="HSE Sans" panose="02000000000000000000" pitchFamily="2" charset="0"/>
              </a:rPr>
            </a:br>
            <a:r>
              <a:rPr lang="ru-RU" sz="1200">
                <a:latin typeface="HSE Sans" panose="02000000000000000000" pitchFamily="2" charset="0"/>
              </a:rPr>
              <a:t>в две или три строки</a:t>
            </a:r>
            <a:r>
              <a:rPr lang="en-GB" sz="1200">
                <a:latin typeface="HSE Sans" panose="02000000000000000000" pitchFamily="2" charset="0"/>
              </a:rPr>
              <a:t> (12pt)</a:t>
            </a:r>
            <a:endParaRPr lang="ru-RU" sz="120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a:latin typeface="HSE Sans" panose="02000000000000000000" pitchFamily="2" charset="0"/>
              </a:rPr>
              <a:t>Москва</a:t>
            </a:r>
            <a:br>
              <a:rPr lang="ru-RU" sz="1200">
                <a:latin typeface="HSE Sans" panose="02000000000000000000" pitchFamily="2" charset="0"/>
              </a:rPr>
            </a:br>
            <a:r>
              <a:rPr lang="ru-RU" sz="1200">
                <a:latin typeface="HSE Sans" panose="02000000000000000000" pitchFamily="2" charset="0"/>
              </a:rPr>
              <a:t>2022</a:t>
            </a:r>
            <a:r>
              <a:rPr lang="en-GB" sz="1200">
                <a:latin typeface="HSE Sans" panose="02000000000000000000" pitchFamily="2" charset="0"/>
              </a:rPr>
              <a:t> (12pt)</a:t>
            </a:r>
            <a:endParaRPr lang="ru-RU" sz="120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a:latin typeface="HSE Sans" panose="02000000000000000000" pitchFamily="2" charset="0"/>
              </a:rPr>
              <a:t>Если нужно больше места, то используйте подзаголовок</a:t>
            </a:r>
            <a:r>
              <a:rPr lang="en-GB" sz="1600">
                <a:latin typeface="HSE Sans" panose="02000000000000000000" pitchFamily="2" charset="0"/>
              </a:rPr>
              <a:t> (16 </a:t>
            </a:r>
            <a:r>
              <a:rPr lang="en-GB" sz="1600" err="1">
                <a:latin typeface="HSE Sans" panose="02000000000000000000" pitchFamily="2" charset="0"/>
              </a:rPr>
              <a:t>pt</a:t>
            </a:r>
            <a:r>
              <a:rPr lang="en-GB" sz="1600">
                <a:latin typeface="HSE Sans" panose="02000000000000000000" pitchFamily="2" charset="0"/>
              </a:rPr>
              <a:t>)</a:t>
            </a:r>
            <a:endParaRPr lang="ru-RU" sz="160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Дополнительная </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a:t>Небольшие куски текста (13</a:t>
            </a:r>
            <a:r>
              <a:rPr lang="en-US" err="1"/>
              <a:t>pt</a:t>
            </a:r>
            <a:r>
              <a:rPr lang="en-US"/>
              <a:t>) </a:t>
            </a:r>
            <a:r>
              <a:rPr lang="ru-RU"/>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a:t>Небольшие куски текста (13</a:t>
            </a:r>
            <a:r>
              <a:rPr lang="en-US" err="1"/>
              <a:t>pt</a:t>
            </a:r>
            <a:r>
              <a:rPr lang="en-US"/>
              <a:t>) </a:t>
            </a:r>
            <a:r>
              <a:rPr lang="ru-RU"/>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err="1">
                <a:latin typeface="HSE Sans" panose="02000000000000000000" pitchFamily="2" charset="0"/>
              </a:rPr>
              <a:t>pt</a:t>
            </a:r>
            <a:endParaRPr lang="ru-RU" sz="100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a:latin typeface="HSE Sans" panose="02000000000000000000" pitchFamily="2" charset="0"/>
              </a:rPr>
              <a:t>Lorem ipsum </a:t>
            </a:r>
            <a:r>
              <a:rPr lang="en-GB" sz="1300" err="1">
                <a:latin typeface="HSE Sans" panose="02000000000000000000" pitchFamily="2" charset="0"/>
              </a:rPr>
              <a:t>dolor</a:t>
            </a:r>
            <a:r>
              <a:rPr lang="en-GB" sz="1300">
                <a:latin typeface="HSE Sans" panose="02000000000000000000" pitchFamily="2" charset="0"/>
              </a:rPr>
              <a:t> sit </a:t>
            </a:r>
            <a:r>
              <a:rPr lang="en-GB" sz="1300" err="1">
                <a:latin typeface="HSE Sans" panose="02000000000000000000" pitchFamily="2" charset="0"/>
              </a:rPr>
              <a:t>amet</a:t>
            </a:r>
            <a:r>
              <a:rPr lang="en-GB" sz="1300">
                <a:latin typeface="HSE Sans" panose="02000000000000000000" pitchFamily="2" charset="0"/>
              </a:rPr>
              <a:t>, </a:t>
            </a:r>
            <a:r>
              <a:rPr lang="en-GB" sz="1300" err="1">
                <a:latin typeface="HSE Sans" panose="02000000000000000000" pitchFamily="2" charset="0"/>
              </a:rPr>
              <a:t>consectetur</a:t>
            </a:r>
            <a:r>
              <a:rPr lang="en-GB" sz="1300">
                <a:latin typeface="HSE Sans" panose="02000000000000000000" pitchFamily="2" charset="0"/>
              </a:rPr>
              <a:t> </a:t>
            </a:r>
            <a:r>
              <a:rPr lang="en-GB" sz="1300" err="1">
                <a:latin typeface="HSE Sans" panose="02000000000000000000" pitchFamily="2" charset="0"/>
              </a:rPr>
              <a:t>adipiscing</a:t>
            </a:r>
            <a:r>
              <a:rPr lang="en-GB" sz="1300">
                <a:latin typeface="HSE Sans" panose="02000000000000000000" pitchFamily="2" charset="0"/>
              </a:rPr>
              <a:t> </a:t>
            </a:r>
            <a:r>
              <a:rPr lang="en-GB" sz="1300" err="1">
                <a:latin typeface="HSE Sans" panose="02000000000000000000" pitchFamily="2" charset="0"/>
              </a:rPr>
              <a:t>elit</a:t>
            </a:r>
            <a:r>
              <a:rPr lang="en-GB" sz="1300">
                <a:latin typeface="HSE Sans" panose="02000000000000000000" pitchFamily="2" charset="0"/>
              </a:rPr>
              <a:t>, </a:t>
            </a:r>
            <a:r>
              <a:rPr lang="en-GB" sz="1300" err="1">
                <a:latin typeface="HSE Sans" panose="02000000000000000000" pitchFamily="2" charset="0"/>
              </a:rPr>
              <a:t>sed</a:t>
            </a:r>
            <a:r>
              <a:rPr lang="en-GB" sz="1300">
                <a:latin typeface="HSE Sans" panose="02000000000000000000" pitchFamily="2" charset="0"/>
              </a:rPr>
              <a:t> do </a:t>
            </a:r>
            <a:r>
              <a:rPr lang="en-GB" sz="1300" err="1">
                <a:latin typeface="HSE Sans" panose="02000000000000000000" pitchFamily="2" charset="0"/>
              </a:rPr>
              <a:t>eiusmod</a:t>
            </a:r>
            <a:r>
              <a:rPr lang="en-GB" sz="1300">
                <a:latin typeface="HSE Sans" panose="02000000000000000000" pitchFamily="2" charset="0"/>
              </a:rPr>
              <a:t> </a:t>
            </a:r>
            <a:r>
              <a:rPr lang="en-GB" sz="1300" err="1">
                <a:latin typeface="HSE Sans" panose="02000000000000000000" pitchFamily="2" charset="0"/>
              </a:rPr>
              <a:t>tempor</a:t>
            </a:r>
            <a:r>
              <a:rPr lang="en-GB" sz="1300">
                <a:latin typeface="HSE Sans" panose="02000000000000000000" pitchFamily="2" charset="0"/>
              </a:rPr>
              <a:t> </a:t>
            </a:r>
            <a:r>
              <a:rPr lang="en-GB" sz="1300" err="1">
                <a:latin typeface="HSE Sans" panose="02000000000000000000" pitchFamily="2" charset="0"/>
              </a:rPr>
              <a:t>incididunt</a:t>
            </a:r>
            <a:r>
              <a:rPr lang="en-GB" sz="1300">
                <a:latin typeface="HSE Sans" panose="02000000000000000000" pitchFamily="2" charset="0"/>
              </a:rPr>
              <a:t>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labore</a:t>
            </a:r>
            <a:r>
              <a:rPr lang="en-GB" sz="1300">
                <a:latin typeface="HSE Sans" panose="02000000000000000000" pitchFamily="2" charset="0"/>
              </a:rPr>
              <a:t> et dolore magna </a:t>
            </a:r>
            <a:r>
              <a:rPr lang="en-GB" sz="1300" err="1">
                <a:latin typeface="HSE Sans" panose="02000000000000000000" pitchFamily="2" charset="0"/>
              </a:rPr>
              <a:t>aliqua</a:t>
            </a:r>
            <a:r>
              <a:rPr lang="en-GB" sz="1300">
                <a:latin typeface="HSE Sans" panose="02000000000000000000" pitchFamily="2" charset="0"/>
              </a:rPr>
              <a:t>. Ut </a:t>
            </a:r>
            <a:r>
              <a:rPr lang="en-GB" sz="1300" err="1">
                <a:latin typeface="HSE Sans" panose="02000000000000000000" pitchFamily="2" charset="0"/>
              </a:rPr>
              <a:t>enim</a:t>
            </a:r>
            <a:r>
              <a:rPr lang="en-GB" sz="1300">
                <a:latin typeface="HSE Sans" panose="02000000000000000000" pitchFamily="2" charset="0"/>
              </a:rPr>
              <a:t> ad minim </a:t>
            </a:r>
            <a:r>
              <a:rPr lang="en-GB" sz="1300" err="1">
                <a:latin typeface="HSE Sans" panose="02000000000000000000" pitchFamily="2" charset="0"/>
              </a:rPr>
              <a:t>veniam</a:t>
            </a:r>
            <a:r>
              <a:rPr lang="en-GB" sz="1300">
                <a:latin typeface="HSE Sans" panose="02000000000000000000" pitchFamily="2" charset="0"/>
              </a:rPr>
              <a:t>, </a:t>
            </a:r>
            <a:r>
              <a:rPr lang="en-GB" sz="1300" err="1">
                <a:latin typeface="HSE Sans" panose="02000000000000000000" pitchFamily="2" charset="0"/>
              </a:rPr>
              <a:t>quis</a:t>
            </a:r>
            <a:r>
              <a:rPr lang="en-GB" sz="1300">
                <a:latin typeface="HSE Sans" panose="02000000000000000000" pitchFamily="2" charset="0"/>
              </a:rPr>
              <a:t> </a:t>
            </a:r>
            <a:r>
              <a:rPr lang="en-GB" sz="1300" err="1">
                <a:latin typeface="HSE Sans" panose="02000000000000000000" pitchFamily="2" charset="0"/>
              </a:rPr>
              <a:t>nostrud</a:t>
            </a:r>
            <a:r>
              <a:rPr lang="en-GB" sz="1300">
                <a:latin typeface="HSE Sans" panose="02000000000000000000" pitchFamily="2" charset="0"/>
              </a:rPr>
              <a:t> exercitation </a:t>
            </a:r>
            <a:r>
              <a:rPr lang="en-GB" sz="1300" err="1">
                <a:latin typeface="HSE Sans" panose="02000000000000000000" pitchFamily="2" charset="0"/>
              </a:rPr>
              <a:t>ullamco</a:t>
            </a:r>
            <a:r>
              <a:rPr lang="en-GB" sz="1300">
                <a:latin typeface="HSE Sans" panose="02000000000000000000" pitchFamily="2" charset="0"/>
              </a:rPr>
              <a:t> </a:t>
            </a:r>
            <a:r>
              <a:rPr lang="en-GB" sz="1300" err="1">
                <a:latin typeface="HSE Sans" panose="02000000000000000000" pitchFamily="2" charset="0"/>
              </a:rPr>
              <a:t>laboris</a:t>
            </a:r>
            <a:r>
              <a:rPr lang="en-GB" sz="1300">
                <a:latin typeface="HSE Sans" panose="02000000000000000000" pitchFamily="2" charset="0"/>
              </a:rPr>
              <a:t> nisi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aliquip</a:t>
            </a:r>
            <a:r>
              <a:rPr lang="en-GB" sz="1300">
                <a:latin typeface="HSE Sans" panose="02000000000000000000" pitchFamily="2" charset="0"/>
              </a:rPr>
              <a:t> ex </a:t>
            </a:r>
            <a:r>
              <a:rPr lang="en-GB" sz="1300" err="1">
                <a:latin typeface="HSE Sans" panose="02000000000000000000" pitchFamily="2" charset="0"/>
              </a:rPr>
              <a:t>ea</a:t>
            </a:r>
            <a:r>
              <a:rPr lang="en-GB" sz="1300">
                <a:latin typeface="HSE Sans" panose="02000000000000000000" pitchFamily="2" charset="0"/>
              </a:rPr>
              <a:t> </a:t>
            </a:r>
            <a:r>
              <a:rPr lang="en-GB" sz="1300" err="1">
                <a:latin typeface="HSE Sans" panose="02000000000000000000" pitchFamily="2" charset="0"/>
              </a:rPr>
              <a:t>commodo</a:t>
            </a:r>
            <a:r>
              <a:rPr lang="en-GB" sz="1300">
                <a:latin typeface="HSE Sans" panose="02000000000000000000" pitchFamily="2" charset="0"/>
              </a:rPr>
              <a:t> </a:t>
            </a:r>
            <a:r>
              <a:rPr lang="en-GB" sz="1300" err="1">
                <a:latin typeface="HSE Sans" panose="02000000000000000000" pitchFamily="2" charset="0"/>
              </a:rPr>
              <a:t>consequat</a:t>
            </a:r>
            <a:r>
              <a:rPr lang="en-GB" sz="1300">
                <a:latin typeface="HSE Sans" panose="02000000000000000000" pitchFamily="2" charset="0"/>
              </a:rPr>
              <a:t>. Duis </a:t>
            </a:r>
            <a:r>
              <a:rPr lang="en-GB" sz="1300" err="1">
                <a:latin typeface="HSE Sans" panose="02000000000000000000" pitchFamily="2" charset="0"/>
              </a:rPr>
              <a:t>aute</a:t>
            </a:r>
            <a:r>
              <a:rPr lang="en-GB" sz="1300">
                <a:latin typeface="HSE Sans" panose="02000000000000000000" pitchFamily="2" charset="0"/>
              </a:rPr>
              <a:t> </a:t>
            </a:r>
            <a:r>
              <a:rPr lang="en-GB" sz="1300" err="1">
                <a:latin typeface="HSE Sans" panose="02000000000000000000" pitchFamily="2" charset="0"/>
              </a:rPr>
              <a:t>irure</a:t>
            </a:r>
            <a:r>
              <a:rPr lang="en-GB" sz="1300">
                <a:latin typeface="HSE Sans" panose="02000000000000000000" pitchFamily="2" charset="0"/>
              </a:rPr>
              <a:t> </a:t>
            </a:r>
            <a:r>
              <a:rPr lang="en-GB" sz="1300" err="1">
                <a:latin typeface="HSE Sans" panose="02000000000000000000" pitchFamily="2" charset="0"/>
              </a:rPr>
              <a:t>dolor</a:t>
            </a:r>
            <a:r>
              <a:rPr lang="en-GB" sz="1300">
                <a:latin typeface="HSE Sans" panose="02000000000000000000" pitchFamily="2" charset="0"/>
              </a:rPr>
              <a:t> in </a:t>
            </a:r>
            <a:r>
              <a:rPr lang="en-GB" sz="1300" err="1">
                <a:latin typeface="HSE Sans" panose="02000000000000000000" pitchFamily="2" charset="0"/>
              </a:rPr>
              <a:t>reprehenderit</a:t>
            </a:r>
            <a:r>
              <a:rPr lang="en-GB" sz="1300">
                <a:latin typeface="HSE Sans" panose="02000000000000000000" pitchFamily="2" charset="0"/>
              </a:rPr>
              <a:t> in </a:t>
            </a:r>
            <a:r>
              <a:rPr lang="en-GB" sz="1300" err="1">
                <a:latin typeface="HSE Sans" panose="02000000000000000000" pitchFamily="2" charset="0"/>
              </a:rPr>
              <a:t>voluptate</a:t>
            </a:r>
            <a:r>
              <a:rPr lang="en-GB" sz="1300">
                <a:latin typeface="HSE Sans" panose="02000000000000000000" pitchFamily="2" charset="0"/>
              </a:rPr>
              <a:t> </a:t>
            </a:r>
            <a:r>
              <a:rPr lang="en-GB" sz="1300" err="1">
                <a:latin typeface="HSE Sans" panose="02000000000000000000" pitchFamily="2" charset="0"/>
              </a:rPr>
              <a:t>velit</a:t>
            </a:r>
            <a:r>
              <a:rPr lang="en-GB" sz="1300">
                <a:latin typeface="HSE Sans" panose="02000000000000000000" pitchFamily="2" charset="0"/>
              </a:rPr>
              <a:t> </a:t>
            </a:r>
            <a:r>
              <a:rPr lang="en-GB" sz="1300" err="1">
                <a:latin typeface="HSE Sans" panose="02000000000000000000" pitchFamily="2" charset="0"/>
              </a:rPr>
              <a:t>esse</a:t>
            </a:r>
            <a:r>
              <a:rPr lang="en-GB" sz="1300">
                <a:latin typeface="HSE Sans" panose="02000000000000000000" pitchFamily="2" charset="0"/>
              </a:rPr>
              <a:t> </a:t>
            </a:r>
            <a:r>
              <a:rPr lang="en-GB" sz="1300" err="1">
                <a:latin typeface="HSE Sans" panose="02000000000000000000" pitchFamily="2" charset="0"/>
              </a:rPr>
              <a:t>cillum</a:t>
            </a:r>
            <a:r>
              <a:rPr lang="en-GB" sz="1300">
                <a:latin typeface="HSE Sans" panose="02000000000000000000" pitchFamily="2" charset="0"/>
              </a:rPr>
              <a:t> dolore </a:t>
            </a:r>
            <a:r>
              <a:rPr lang="en-GB" sz="1300" err="1">
                <a:latin typeface="HSE Sans" panose="02000000000000000000" pitchFamily="2" charset="0"/>
              </a:rPr>
              <a:t>eu</a:t>
            </a:r>
            <a:r>
              <a:rPr lang="en-GB" sz="1300">
                <a:latin typeface="HSE Sans" panose="02000000000000000000" pitchFamily="2" charset="0"/>
              </a:rPr>
              <a:t> </a:t>
            </a:r>
            <a:r>
              <a:rPr lang="en-GB" sz="1300" err="1">
                <a:latin typeface="HSE Sans" panose="02000000000000000000" pitchFamily="2" charset="0"/>
              </a:rPr>
              <a:t>fugiat</a:t>
            </a:r>
            <a:r>
              <a:rPr lang="en-GB" sz="1300">
                <a:latin typeface="HSE Sans" panose="02000000000000000000" pitchFamily="2" charset="0"/>
              </a:rPr>
              <a:t> </a:t>
            </a:r>
            <a:r>
              <a:rPr lang="en-GB" sz="1300" err="1">
                <a:latin typeface="HSE Sans" panose="02000000000000000000" pitchFamily="2" charset="0"/>
              </a:rPr>
              <a:t>nulla</a:t>
            </a:r>
            <a:r>
              <a:rPr lang="en-GB" sz="1300">
                <a:latin typeface="HSE Sans" panose="02000000000000000000" pitchFamily="2" charset="0"/>
              </a:rPr>
              <a:t> </a:t>
            </a:r>
            <a:r>
              <a:rPr lang="en-GB" sz="1300" err="1">
                <a:latin typeface="HSE Sans" panose="02000000000000000000" pitchFamily="2" charset="0"/>
              </a:rPr>
              <a:t>pariatur</a:t>
            </a:r>
            <a:r>
              <a:rPr lang="en-GB" sz="1300">
                <a:latin typeface="HSE Sans" panose="02000000000000000000" pitchFamily="2" charset="0"/>
              </a:rPr>
              <a:t>. </a:t>
            </a:r>
            <a:r>
              <a:rPr lang="en-GB" sz="1300" err="1">
                <a:latin typeface="HSE Sans" panose="02000000000000000000" pitchFamily="2" charset="0"/>
              </a:rPr>
              <a:t>Excepteur</a:t>
            </a:r>
            <a:r>
              <a:rPr lang="en-GB" sz="1300">
                <a:latin typeface="HSE Sans" panose="02000000000000000000" pitchFamily="2" charset="0"/>
              </a:rPr>
              <a:t> </a:t>
            </a:r>
            <a:r>
              <a:rPr lang="en-GB" sz="1300" err="1">
                <a:latin typeface="HSE Sans" panose="02000000000000000000" pitchFamily="2" charset="0"/>
              </a:rPr>
              <a:t>sint</a:t>
            </a:r>
            <a:r>
              <a:rPr lang="en-GB" sz="1300">
                <a:latin typeface="HSE Sans" panose="02000000000000000000" pitchFamily="2" charset="0"/>
              </a:rPr>
              <a:t> </a:t>
            </a:r>
            <a:r>
              <a:rPr lang="en-GB" sz="1300" err="1">
                <a:latin typeface="HSE Sans" panose="02000000000000000000" pitchFamily="2" charset="0"/>
              </a:rPr>
              <a:t>occaecat</a:t>
            </a:r>
            <a:r>
              <a:rPr lang="en-GB" sz="1300">
                <a:latin typeface="HSE Sans" panose="02000000000000000000" pitchFamily="2" charset="0"/>
              </a:rPr>
              <a:t> </a:t>
            </a:r>
            <a:r>
              <a:rPr lang="en-GB" sz="1300" err="1">
                <a:latin typeface="HSE Sans" panose="02000000000000000000" pitchFamily="2" charset="0"/>
              </a:rPr>
              <a:t>cupidatat</a:t>
            </a:r>
            <a:r>
              <a:rPr lang="en-GB" sz="1300">
                <a:latin typeface="HSE Sans" panose="02000000000000000000" pitchFamily="2" charset="0"/>
              </a:rPr>
              <a:t> non </a:t>
            </a:r>
            <a:r>
              <a:rPr lang="en-GB" sz="1300" err="1">
                <a:latin typeface="HSE Sans" panose="02000000000000000000" pitchFamily="2" charset="0"/>
              </a:rPr>
              <a:t>proident</a:t>
            </a:r>
            <a:r>
              <a:rPr lang="en-GB" sz="1300">
                <a:latin typeface="HSE Sans" panose="02000000000000000000" pitchFamily="2" charset="0"/>
              </a:rPr>
              <a:t>, sunt in culpa qui </a:t>
            </a:r>
            <a:r>
              <a:rPr lang="en-GB" sz="1300" err="1">
                <a:latin typeface="HSE Sans" panose="02000000000000000000" pitchFamily="2" charset="0"/>
              </a:rPr>
              <a:t>officia</a:t>
            </a:r>
            <a:r>
              <a:rPr lang="en-GB" sz="1300">
                <a:latin typeface="HSE Sans" panose="02000000000000000000" pitchFamily="2" charset="0"/>
              </a:rPr>
              <a:t> </a:t>
            </a:r>
            <a:r>
              <a:rPr lang="en-GB" sz="1300" err="1">
                <a:latin typeface="HSE Sans" panose="02000000000000000000" pitchFamily="2" charset="0"/>
              </a:rPr>
              <a:t>deserunt</a:t>
            </a:r>
            <a:r>
              <a:rPr lang="en-GB" sz="1300">
                <a:latin typeface="HSE Sans" panose="02000000000000000000" pitchFamily="2" charset="0"/>
              </a:rPr>
              <a:t> </a:t>
            </a:r>
            <a:r>
              <a:rPr lang="en-GB" sz="1300" err="1">
                <a:latin typeface="HSE Sans" panose="02000000000000000000" pitchFamily="2" charset="0"/>
              </a:rPr>
              <a:t>mollit</a:t>
            </a:r>
            <a:r>
              <a:rPr lang="en-GB" sz="1300">
                <a:latin typeface="HSE Sans" panose="02000000000000000000" pitchFamily="2" charset="0"/>
              </a:rPr>
              <a:t> </a:t>
            </a:r>
            <a:r>
              <a:rPr lang="en-GB" sz="1300" err="1">
                <a:latin typeface="HSE Sans" panose="02000000000000000000" pitchFamily="2" charset="0"/>
              </a:rPr>
              <a:t>anim</a:t>
            </a:r>
            <a:r>
              <a:rPr lang="en-GB" sz="1300">
                <a:latin typeface="HSE Sans" panose="02000000000000000000" pitchFamily="2" charset="0"/>
              </a:rPr>
              <a:t> id </a:t>
            </a:r>
            <a:r>
              <a:rPr lang="en-GB" sz="1300" err="1">
                <a:latin typeface="HSE Sans" panose="02000000000000000000" pitchFamily="2" charset="0"/>
              </a:rPr>
              <a:t>est</a:t>
            </a:r>
            <a:r>
              <a:rPr lang="en-GB" sz="1300">
                <a:latin typeface="HSE Sans" panose="02000000000000000000" pitchFamily="2" charset="0"/>
              </a:rPr>
              <a:t> </a:t>
            </a:r>
            <a:r>
              <a:rPr lang="en-GB" sz="1300" err="1">
                <a:latin typeface="HSE Sans" panose="02000000000000000000" pitchFamily="2" charset="0"/>
              </a:rPr>
              <a:t>laborum</a:t>
            </a:r>
            <a:r>
              <a:rPr lang="en-GB" sz="1300">
                <a:latin typeface="HSE Sans" panose="02000000000000000000" pitchFamily="2" charset="0"/>
              </a:rPr>
              <a:t>.</a:t>
            </a:r>
            <a:endParaRPr lang="ru-RU" sz="130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err="1">
                <a:latin typeface="HSE Sans" panose="02000000000000000000" pitchFamily="2" charset="0"/>
              </a:rPr>
              <a:t>pt</a:t>
            </a:r>
            <a:endParaRPr lang="ru-RU" sz="100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err="1">
                <a:latin typeface="HSE Sans" panose="02000000000000000000" pitchFamily="2" charset="0"/>
              </a:rPr>
              <a:t>pt</a:t>
            </a:r>
            <a:endParaRPr lang="ru-RU" sz="100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a:solidFill>
                  <a:srgbClr val="102D69"/>
                </a:solidFill>
                <a:latin typeface="HSE Sans" panose="02000000000000000000" pitchFamily="2" charset="0"/>
              </a:rPr>
              <a:t> (16pt)</a:t>
            </a:r>
            <a:endParaRPr lang="ru-RU" sz="160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a:latin typeface="HSE Sans" panose="02000000000000000000" pitchFamily="2" charset="0"/>
              </a:rPr>
              <a:t>Lorem ipsum </a:t>
            </a:r>
            <a:r>
              <a:rPr lang="en-GB" sz="1300" err="1">
                <a:latin typeface="HSE Sans" panose="02000000000000000000" pitchFamily="2" charset="0"/>
              </a:rPr>
              <a:t>dolor</a:t>
            </a:r>
            <a:r>
              <a:rPr lang="en-GB" sz="1300">
                <a:latin typeface="HSE Sans" panose="02000000000000000000" pitchFamily="2" charset="0"/>
              </a:rPr>
              <a:t> sit </a:t>
            </a:r>
            <a:r>
              <a:rPr lang="en-GB" sz="1300" err="1">
                <a:latin typeface="HSE Sans" panose="02000000000000000000" pitchFamily="2" charset="0"/>
              </a:rPr>
              <a:t>amet</a:t>
            </a:r>
            <a:r>
              <a:rPr lang="en-GB" sz="1300">
                <a:latin typeface="HSE Sans" panose="02000000000000000000" pitchFamily="2" charset="0"/>
              </a:rPr>
              <a:t>, </a:t>
            </a:r>
            <a:r>
              <a:rPr lang="en-GB" sz="1300" err="1">
                <a:latin typeface="HSE Sans" panose="02000000000000000000" pitchFamily="2" charset="0"/>
              </a:rPr>
              <a:t>consectetur</a:t>
            </a:r>
            <a:r>
              <a:rPr lang="en-GB" sz="1300">
                <a:latin typeface="HSE Sans" panose="02000000000000000000" pitchFamily="2" charset="0"/>
              </a:rPr>
              <a:t> </a:t>
            </a:r>
            <a:r>
              <a:rPr lang="en-GB" sz="1300" err="1">
                <a:latin typeface="HSE Sans" panose="02000000000000000000" pitchFamily="2" charset="0"/>
              </a:rPr>
              <a:t>adipiscing</a:t>
            </a:r>
            <a:r>
              <a:rPr lang="en-GB" sz="1300">
                <a:latin typeface="HSE Sans" panose="02000000000000000000" pitchFamily="2" charset="0"/>
              </a:rPr>
              <a:t> </a:t>
            </a:r>
            <a:r>
              <a:rPr lang="en-GB" sz="1300" err="1">
                <a:latin typeface="HSE Sans" panose="02000000000000000000" pitchFamily="2" charset="0"/>
              </a:rPr>
              <a:t>elit</a:t>
            </a:r>
            <a:r>
              <a:rPr lang="en-GB" sz="1300">
                <a:latin typeface="HSE Sans" panose="02000000000000000000" pitchFamily="2" charset="0"/>
              </a:rPr>
              <a:t>, </a:t>
            </a:r>
            <a:r>
              <a:rPr lang="en-GB" sz="1300" err="1">
                <a:latin typeface="HSE Sans" panose="02000000000000000000" pitchFamily="2" charset="0"/>
              </a:rPr>
              <a:t>sed</a:t>
            </a:r>
            <a:r>
              <a:rPr lang="en-GB" sz="1300">
                <a:latin typeface="HSE Sans" panose="02000000000000000000" pitchFamily="2" charset="0"/>
              </a:rPr>
              <a:t> do </a:t>
            </a:r>
            <a:r>
              <a:rPr lang="en-GB" sz="1300" err="1">
                <a:latin typeface="HSE Sans" panose="02000000000000000000" pitchFamily="2" charset="0"/>
              </a:rPr>
              <a:t>eiusmod</a:t>
            </a:r>
            <a:r>
              <a:rPr lang="en-GB" sz="1300">
                <a:latin typeface="HSE Sans" panose="02000000000000000000" pitchFamily="2" charset="0"/>
              </a:rPr>
              <a:t> </a:t>
            </a:r>
            <a:r>
              <a:rPr lang="en-GB" sz="1300" err="1">
                <a:latin typeface="HSE Sans" panose="02000000000000000000" pitchFamily="2" charset="0"/>
              </a:rPr>
              <a:t>tempor</a:t>
            </a:r>
            <a:r>
              <a:rPr lang="en-GB" sz="1300">
                <a:latin typeface="HSE Sans" panose="02000000000000000000" pitchFamily="2" charset="0"/>
              </a:rPr>
              <a:t> </a:t>
            </a:r>
            <a:r>
              <a:rPr lang="en-GB" sz="1300" err="1">
                <a:latin typeface="HSE Sans" panose="02000000000000000000" pitchFamily="2" charset="0"/>
              </a:rPr>
              <a:t>incididunt</a:t>
            </a:r>
            <a:r>
              <a:rPr lang="en-GB" sz="1300">
                <a:latin typeface="HSE Sans" panose="02000000000000000000" pitchFamily="2" charset="0"/>
              </a:rPr>
              <a:t>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labore</a:t>
            </a:r>
            <a:r>
              <a:rPr lang="en-GB" sz="1300">
                <a:latin typeface="HSE Sans" panose="02000000000000000000" pitchFamily="2" charset="0"/>
              </a:rPr>
              <a:t> et dolore magna </a:t>
            </a:r>
            <a:r>
              <a:rPr lang="en-GB" sz="1300" err="1">
                <a:latin typeface="HSE Sans" panose="02000000000000000000" pitchFamily="2" charset="0"/>
              </a:rPr>
              <a:t>aliqua</a:t>
            </a:r>
            <a:r>
              <a:rPr lang="en-GB" sz="1300">
                <a:latin typeface="HSE Sans" panose="02000000000000000000" pitchFamily="2" charset="0"/>
              </a:rPr>
              <a:t>. Ut </a:t>
            </a:r>
            <a:r>
              <a:rPr lang="en-GB" sz="1300" err="1">
                <a:latin typeface="HSE Sans" panose="02000000000000000000" pitchFamily="2" charset="0"/>
              </a:rPr>
              <a:t>enim</a:t>
            </a:r>
            <a:r>
              <a:rPr lang="en-GB" sz="1300">
                <a:latin typeface="HSE Sans" panose="02000000000000000000" pitchFamily="2" charset="0"/>
              </a:rPr>
              <a:t> ad minim </a:t>
            </a:r>
            <a:r>
              <a:rPr lang="en-GB" sz="1300" err="1">
                <a:latin typeface="HSE Sans" panose="02000000000000000000" pitchFamily="2" charset="0"/>
              </a:rPr>
              <a:t>veniam</a:t>
            </a:r>
            <a:r>
              <a:rPr lang="en-GB" sz="1300">
                <a:latin typeface="HSE Sans" panose="02000000000000000000" pitchFamily="2" charset="0"/>
              </a:rPr>
              <a:t>, </a:t>
            </a:r>
            <a:r>
              <a:rPr lang="en-GB" sz="1300" err="1">
                <a:latin typeface="HSE Sans" panose="02000000000000000000" pitchFamily="2" charset="0"/>
              </a:rPr>
              <a:t>quis</a:t>
            </a:r>
            <a:r>
              <a:rPr lang="en-GB" sz="1300">
                <a:latin typeface="HSE Sans" panose="02000000000000000000" pitchFamily="2" charset="0"/>
              </a:rPr>
              <a:t> </a:t>
            </a:r>
            <a:r>
              <a:rPr lang="en-GB" sz="1300" err="1">
                <a:latin typeface="HSE Sans" panose="02000000000000000000" pitchFamily="2" charset="0"/>
              </a:rPr>
              <a:t>nostrud</a:t>
            </a:r>
            <a:r>
              <a:rPr lang="en-GB" sz="1300">
                <a:latin typeface="HSE Sans" panose="02000000000000000000" pitchFamily="2" charset="0"/>
              </a:rPr>
              <a:t> exercitation </a:t>
            </a:r>
            <a:r>
              <a:rPr lang="en-GB" sz="1300" err="1">
                <a:latin typeface="HSE Sans" panose="02000000000000000000" pitchFamily="2" charset="0"/>
              </a:rPr>
              <a:t>ullamco</a:t>
            </a:r>
            <a:r>
              <a:rPr lang="en-GB" sz="1300">
                <a:latin typeface="HSE Sans" panose="02000000000000000000" pitchFamily="2" charset="0"/>
              </a:rPr>
              <a:t> </a:t>
            </a:r>
            <a:r>
              <a:rPr lang="en-GB" sz="1300" err="1">
                <a:latin typeface="HSE Sans" panose="02000000000000000000" pitchFamily="2" charset="0"/>
              </a:rPr>
              <a:t>laboris</a:t>
            </a:r>
            <a:r>
              <a:rPr lang="en-GB" sz="1300">
                <a:latin typeface="HSE Sans" panose="02000000000000000000" pitchFamily="2" charset="0"/>
              </a:rPr>
              <a:t> nisi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aliquip</a:t>
            </a:r>
            <a:r>
              <a:rPr lang="en-GB" sz="1300">
                <a:latin typeface="HSE Sans" panose="02000000000000000000" pitchFamily="2" charset="0"/>
              </a:rPr>
              <a:t> ex </a:t>
            </a:r>
            <a:r>
              <a:rPr lang="en-GB" sz="1300" err="1">
                <a:latin typeface="HSE Sans" panose="02000000000000000000" pitchFamily="2" charset="0"/>
              </a:rPr>
              <a:t>ea</a:t>
            </a:r>
            <a:r>
              <a:rPr lang="en-GB" sz="1300">
                <a:latin typeface="HSE Sans" panose="02000000000000000000" pitchFamily="2" charset="0"/>
              </a:rPr>
              <a:t> </a:t>
            </a:r>
            <a:r>
              <a:rPr lang="en-GB" sz="1300" err="1">
                <a:latin typeface="HSE Sans" panose="02000000000000000000" pitchFamily="2" charset="0"/>
              </a:rPr>
              <a:t>commodo</a:t>
            </a:r>
            <a:r>
              <a:rPr lang="en-GB" sz="1300">
                <a:latin typeface="HSE Sans" panose="02000000000000000000" pitchFamily="2" charset="0"/>
              </a:rPr>
              <a:t> </a:t>
            </a:r>
            <a:r>
              <a:rPr lang="en-GB" sz="1300" err="1">
                <a:latin typeface="HSE Sans" panose="02000000000000000000" pitchFamily="2" charset="0"/>
              </a:rPr>
              <a:t>consequat</a:t>
            </a:r>
            <a:r>
              <a:rPr lang="en-GB" sz="1300">
                <a:latin typeface="HSE Sans" panose="02000000000000000000" pitchFamily="2" charset="0"/>
              </a:rPr>
              <a:t>. Duis </a:t>
            </a:r>
            <a:r>
              <a:rPr lang="en-GB" sz="1300" err="1">
                <a:latin typeface="HSE Sans" panose="02000000000000000000" pitchFamily="2" charset="0"/>
              </a:rPr>
              <a:t>aute</a:t>
            </a:r>
            <a:r>
              <a:rPr lang="en-GB" sz="1300">
                <a:latin typeface="HSE Sans" panose="02000000000000000000" pitchFamily="2" charset="0"/>
              </a:rPr>
              <a:t> </a:t>
            </a:r>
            <a:r>
              <a:rPr lang="en-GB" sz="1300" err="1">
                <a:latin typeface="HSE Sans" panose="02000000000000000000" pitchFamily="2" charset="0"/>
              </a:rPr>
              <a:t>irure</a:t>
            </a:r>
            <a:r>
              <a:rPr lang="en-GB" sz="1300">
                <a:latin typeface="HSE Sans" panose="02000000000000000000" pitchFamily="2" charset="0"/>
              </a:rPr>
              <a:t> </a:t>
            </a:r>
            <a:r>
              <a:rPr lang="en-GB" sz="1300" err="1">
                <a:latin typeface="HSE Sans" panose="02000000000000000000" pitchFamily="2" charset="0"/>
              </a:rPr>
              <a:t>dolor</a:t>
            </a:r>
            <a:r>
              <a:rPr lang="en-GB" sz="1300">
                <a:latin typeface="HSE Sans" panose="02000000000000000000" pitchFamily="2" charset="0"/>
              </a:rPr>
              <a:t> in </a:t>
            </a:r>
            <a:r>
              <a:rPr lang="en-GB" sz="1300" err="1">
                <a:latin typeface="HSE Sans" panose="02000000000000000000" pitchFamily="2" charset="0"/>
              </a:rPr>
              <a:t>reprehenderit</a:t>
            </a:r>
            <a:r>
              <a:rPr lang="en-GB" sz="1300">
                <a:latin typeface="HSE Sans" panose="02000000000000000000" pitchFamily="2" charset="0"/>
              </a:rPr>
              <a:t> in </a:t>
            </a:r>
            <a:r>
              <a:rPr lang="en-GB" sz="1300" err="1">
                <a:latin typeface="HSE Sans" panose="02000000000000000000" pitchFamily="2" charset="0"/>
              </a:rPr>
              <a:t>voluptate</a:t>
            </a:r>
            <a:r>
              <a:rPr lang="en-GB" sz="1300">
                <a:latin typeface="HSE Sans" panose="02000000000000000000" pitchFamily="2" charset="0"/>
              </a:rPr>
              <a:t> </a:t>
            </a:r>
            <a:r>
              <a:rPr lang="en-GB" sz="1300" err="1">
                <a:latin typeface="HSE Sans" panose="02000000000000000000" pitchFamily="2" charset="0"/>
              </a:rPr>
              <a:t>velit</a:t>
            </a:r>
            <a:r>
              <a:rPr lang="en-GB" sz="1300">
                <a:latin typeface="HSE Sans" panose="02000000000000000000" pitchFamily="2" charset="0"/>
              </a:rPr>
              <a:t> </a:t>
            </a:r>
            <a:r>
              <a:rPr lang="en-GB" sz="1300" err="1">
                <a:latin typeface="HSE Sans" panose="02000000000000000000" pitchFamily="2" charset="0"/>
              </a:rPr>
              <a:t>esse</a:t>
            </a:r>
            <a:r>
              <a:rPr lang="en-GB" sz="1300">
                <a:latin typeface="HSE Sans" panose="02000000000000000000" pitchFamily="2" charset="0"/>
              </a:rPr>
              <a:t> </a:t>
            </a:r>
            <a:r>
              <a:rPr lang="en-GB" sz="1300" err="1">
                <a:latin typeface="HSE Sans" panose="02000000000000000000" pitchFamily="2" charset="0"/>
              </a:rPr>
              <a:t>cillum</a:t>
            </a:r>
            <a:r>
              <a:rPr lang="en-GB" sz="1300">
                <a:latin typeface="HSE Sans" panose="02000000000000000000" pitchFamily="2" charset="0"/>
              </a:rPr>
              <a:t> dolore </a:t>
            </a:r>
            <a:r>
              <a:rPr lang="en-GB" sz="1300" err="1">
                <a:latin typeface="HSE Sans" panose="02000000000000000000" pitchFamily="2" charset="0"/>
              </a:rPr>
              <a:t>eu</a:t>
            </a:r>
            <a:r>
              <a:rPr lang="en-GB" sz="1300">
                <a:latin typeface="HSE Sans" panose="02000000000000000000" pitchFamily="2" charset="0"/>
              </a:rPr>
              <a:t> </a:t>
            </a:r>
            <a:r>
              <a:rPr lang="en-GB" sz="1300" err="1">
                <a:latin typeface="HSE Sans" panose="02000000000000000000" pitchFamily="2" charset="0"/>
              </a:rPr>
              <a:t>fugiat</a:t>
            </a:r>
            <a:r>
              <a:rPr lang="en-GB" sz="1300">
                <a:latin typeface="HSE Sans" panose="02000000000000000000" pitchFamily="2" charset="0"/>
              </a:rPr>
              <a:t> </a:t>
            </a:r>
            <a:r>
              <a:rPr lang="en-GB" sz="1300" err="1">
                <a:latin typeface="HSE Sans" panose="02000000000000000000" pitchFamily="2" charset="0"/>
              </a:rPr>
              <a:t>nulla</a:t>
            </a:r>
            <a:r>
              <a:rPr lang="en-GB" sz="1300">
                <a:latin typeface="HSE Sans" panose="02000000000000000000" pitchFamily="2" charset="0"/>
              </a:rPr>
              <a:t> </a:t>
            </a:r>
            <a:r>
              <a:rPr lang="en-GB" sz="1300" err="1">
                <a:latin typeface="HSE Sans" panose="02000000000000000000" pitchFamily="2" charset="0"/>
              </a:rPr>
              <a:t>pariatur</a:t>
            </a:r>
            <a:r>
              <a:rPr lang="en-GB" sz="1300">
                <a:latin typeface="HSE Sans" panose="02000000000000000000" pitchFamily="2" charset="0"/>
              </a:rPr>
              <a:t>. </a:t>
            </a:r>
            <a:r>
              <a:rPr lang="en-GB" sz="1300" err="1">
                <a:latin typeface="HSE Sans" panose="02000000000000000000" pitchFamily="2" charset="0"/>
              </a:rPr>
              <a:t>Excepteur</a:t>
            </a:r>
            <a:r>
              <a:rPr lang="en-GB" sz="1300">
                <a:latin typeface="HSE Sans" panose="02000000000000000000" pitchFamily="2" charset="0"/>
              </a:rPr>
              <a:t> </a:t>
            </a:r>
            <a:r>
              <a:rPr lang="en-GB" sz="1300" err="1">
                <a:latin typeface="HSE Sans" panose="02000000000000000000" pitchFamily="2" charset="0"/>
              </a:rPr>
              <a:t>sint</a:t>
            </a:r>
            <a:r>
              <a:rPr lang="en-GB" sz="1300">
                <a:latin typeface="HSE Sans" panose="02000000000000000000" pitchFamily="2" charset="0"/>
              </a:rPr>
              <a:t> </a:t>
            </a:r>
            <a:r>
              <a:rPr lang="en-GB" sz="1300" err="1">
                <a:latin typeface="HSE Sans" panose="02000000000000000000" pitchFamily="2" charset="0"/>
              </a:rPr>
              <a:t>occaecat</a:t>
            </a:r>
            <a:r>
              <a:rPr lang="en-GB" sz="1300">
                <a:latin typeface="HSE Sans" panose="02000000000000000000" pitchFamily="2" charset="0"/>
              </a:rPr>
              <a:t> </a:t>
            </a:r>
            <a:r>
              <a:rPr lang="en-GB" sz="1300" err="1">
                <a:latin typeface="HSE Sans" panose="02000000000000000000" pitchFamily="2" charset="0"/>
              </a:rPr>
              <a:t>cupidatat</a:t>
            </a:r>
            <a:r>
              <a:rPr lang="en-GB" sz="1300">
                <a:latin typeface="HSE Sans" panose="02000000000000000000" pitchFamily="2" charset="0"/>
              </a:rPr>
              <a:t> non </a:t>
            </a:r>
            <a:r>
              <a:rPr lang="en-GB" sz="1300" err="1">
                <a:latin typeface="HSE Sans" panose="02000000000000000000" pitchFamily="2" charset="0"/>
              </a:rPr>
              <a:t>proident</a:t>
            </a:r>
            <a:r>
              <a:rPr lang="en-GB" sz="1300">
                <a:latin typeface="HSE Sans" panose="02000000000000000000" pitchFamily="2" charset="0"/>
              </a:rPr>
              <a:t>, sunt in culpa qui </a:t>
            </a:r>
            <a:r>
              <a:rPr lang="en-GB" sz="1300" err="1">
                <a:latin typeface="HSE Sans" panose="02000000000000000000" pitchFamily="2" charset="0"/>
              </a:rPr>
              <a:t>officia</a:t>
            </a:r>
            <a:r>
              <a:rPr lang="en-GB" sz="1300">
                <a:latin typeface="HSE Sans" panose="02000000000000000000" pitchFamily="2" charset="0"/>
              </a:rPr>
              <a:t> </a:t>
            </a:r>
            <a:r>
              <a:rPr lang="en-GB" sz="1300" err="1">
                <a:latin typeface="HSE Sans" panose="02000000000000000000" pitchFamily="2" charset="0"/>
              </a:rPr>
              <a:t>deserunt</a:t>
            </a:r>
            <a:r>
              <a:rPr lang="en-GB" sz="1300">
                <a:latin typeface="HSE Sans" panose="02000000000000000000" pitchFamily="2" charset="0"/>
              </a:rPr>
              <a:t> </a:t>
            </a:r>
            <a:r>
              <a:rPr lang="en-GB" sz="1300" err="1">
                <a:latin typeface="HSE Sans" panose="02000000000000000000" pitchFamily="2" charset="0"/>
              </a:rPr>
              <a:t>mollit</a:t>
            </a:r>
            <a:r>
              <a:rPr lang="en-GB" sz="1300">
                <a:latin typeface="HSE Sans" panose="02000000000000000000" pitchFamily="2" charset="0"/>
              </a:rPr>
              <a:t> </a:t>
            </a:r>
            <a:r>
              <a:rPr lang="en-GB" sz="1300" err="1">
                <a:latin typeface="HSE Sans" panose="02000000000000000000" pitchFamily="2" charset="0"/>
              </a:rPr>
              <a:t>anim</a:t>
            </a:r>
            <a:r>
              <a:rPr lang="en-GB" sz="1300">
                <a:latin typeface="HSE Sans" panose="02000000000000000000" pitchFamily="2" charset="0"/>
              </a:rPr>
              <a:t> id </a:t>
            </a:r>
            <a:r>
              <a:rPr lang="en-GB" sz="1300" err="1">
                <a:latin typeface="HSE Sans" panose="02000000000000000000" pitchFamily="2" charset="0"/>
              </a:rPr>
              <a:t>est</a:t>
            </a:r>
            <a:r>
              <a:rPr lang="en-GB" sz="1300">
                <a:latin typeface="HSE Sans" panose="02000000000000000000" pitchFamily="2" charset="0"/>
              </a:rPr>
              <a:t> </a:t>
            </a:r>
            <a:r>
              <a:rPr lang="en-GB" sz="1300" err="1">
                <a:latin typeface="HSE Sans" panose="02000000000000000000" pitchFamily="2" charset="0"/>
              </a:rPr>
              <a:t>laborum</a:t>
            </a:r>
            <a:r>
              <a:rPr lang="en-GB" sz="1300">
                <a:latin typeface="HSE Sans" panose="02000000000000000000" pitchFamily="2" charset="0"/>
              </a:rPr>
              <a:t>.</a:t>
            </a:r>
            <a:endParaRPr lang="ru-RU" sz="130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a:solidFill>
                  <a:srgbClr val="102D69"/>
                </a:solidFill>
                <a:latin typeface="HSE Sans" panose="02000000000000000000" pitchFamily="2" charset="0"/>
              </a:rPr>
              <a:t>152</a:t>
            </a:r>
            <a:endParaRPr lang="ru-RU"/>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a:solidFill>
                  <a:srgbClr val="102D69"/>
                </a:solidFill>
                <a:latin typeface="HSE Sans" panose="02000000000000000000" pitchFamily="2" charset="0"/>
              </a:rPr>
              <a:t>95</a:t>
            </a:r>
            <a:endParaRPr lang="ru-RU"/>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a:solidFill>
                  <a:srgbClr val="102D69"/>
                </a:solidFill>
                <a:latin typeface="HSE Sans" panose="02000000000000000000" pitchFamily="2" charset="0"/>
              </a:rPr>
              <a:t>284</a:t>
            </a:r>
            <a:endParaRPr lang="ru-RU"/>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err="1">
                <a:solidFill>
                  <a:srgbClr val="102D69"/>
                </a:solidFill>
                <a:latin typeface="HSE Sans" panose="02000000000000000000" pitchFamily="2" charset="0"/>
              </a:rPr>
              <a:t>pt</a:t>
            </a:r>
            <a:r>
              <a:rPr lang="en-GB" sz="1600">
                <a:solidFill>
                  <a:srgbClr val="102D69"/>
                </a:solidFill>
                <a:latin typeface="HSE Sans" panose="02000000000000000000" pitchFamily="2" charset="0"/>
              </a:rPr>
              <a:t>)</a:t>
            </a:r>
            <a:endParaRPr lang="ru-RU" sz="160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err="1">
                <a:solidFill>
                  <a:srgbClr val="102D69"/>
                </a:solidFill>
                <a:latin typeface="HSE Sans" panose="02000000000000000000" pitchFamily="2" charset="0"/>
              </a:rPr>
              <a:t>pt</a:t>
            </a:r>
            <a:r>
              <a:rPr lang="en-GB" sz="1600">
                <a:solidFill>
                  <a:srgbClr val="102D69"/>
                </a:solidFill>
                <a:latin typeface="HSE Sans" panose="02000000000000000000" pitchFamily="2" charset="0"/>
              </a:rPr>
              <a:t>)</a:t>
            </a:r>
            <a:endParaRPr lang="ru-RU" sz="160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a:latin typeface="HSE Sans" panose="02000000000000000000" pitchFamily="2" charset="0"/>
              </a:rPr>
              <a:t>Lorem ipsum </a:t>
            </a:r>
            <a:r>
              <a:rPr lang="en-GB" sz="1300" err="1">
                <a:latin typeface="HSE Sans" panose="02000000000000000000" pitchFamily="2" charset="0"/>
              </a:rPr>
              <a:t>dolor</a:t>
            </a:r>
            <a:r>
              <a:rPr lang="en-GB" sz="1300">
                <a:latin typeface="HSE Sans" panose="02000000000000000000" pitchFamily="2" charset="0"/>
              </a:rPr>
              <a:t> sit </a:t>
            </a:r>
            <a:r>
              <a:rPr lang="en-GB" sz="1300" err="1">
                <a:latin typeface="HSE Sans" panose="02000000000000000000" pitchFamily="2" charset="0"/>
              </a:rPr>
              <a:t>amet</a:t>
            </a:r>
            <a:r>
              <a:rPr lang="en-GB" sz="1300">
                <a:latin typeface="HSE Sans" panose="02000000000000000000" pitchFamily="2" charset="0"/>
              </a:rPr>
              <a:t>, </a:t>
            </a:r>
            <a:r>
              <a:rPr lang="en-GB" sz="1300" err="1">
                <a:latin typeface="HSE Sans" panose="02000000000000000000" pitchFamily="2" charset="0"/>
              </a:rPr>
              <a:t>consectetur</a:t>
            </a:r>
            <a:r>
              <a:rPr lang="en-GB" sz="1300">
                <a:latin typeface="HSE Sans" panose="02000000000000000000" pitchFamily="2" charset="0"/>
              </a:rPr>
              <a:t> </a:t>
            </a:r>
            <a:r>
              <a:rPr lang="en-GB" sz="1300" err="1">
                <a:latin typeface="HSE Sans" panose="02000000000000000000" pitchFamily="2" charset="0"/>
              </a:rPr>
              <a:t>adipiscing</a:t>
            </a:r>
            <a:r>
              <a:rPr lang="en-GB" sz="1300">
                <a:latin typeface="HSE Sans" panose="02000000000000000000" pitchFamily="2" charset="0"/>
              </a:rPr>
              <a:t> </a:t>
            </a:r>
            <a:r>
              <a:rPr lang="en-GB" sz="1300" err="1">
                <a:latin typeface="HSE Sans" panose="02000000000000000000" pitchFamily="2" charset="0"/>
              </a:rPr>
              <a:t>elit</a:t>
            </a:r>
            <a:r>
              <a:rPr lang="en-GB" sz="1300">
                <a:latin typeface="HSE Sans" panose="02000000000000000000" pitchFamily="2" charset="0"/>
              </a:rPr>
              <a:t>, </a:t>
            </a:r>
            <a:r>
              <a:rPr lang="en-GB" sz="1300" err="1">
                <a:latin typeface="HSE Sans" panose="02000000000000000000" pitchFamily="2" charset="0"/>
              </a:rPr>
              <a:t>sed</a:t>
            </a:r>
            <a:r>
              <a:rPr lang="en-GB" sz="1300">
                <a:latin typeface="HSE Sans" panose="02000000000000000000" pitchFamily="2" charset="0"/>
              </a:rPr>
              <a:t> do </a:t>
            </a:r>
            <a:r>
              <a:rPr lang="en-GB" sz="1300" err="1">
                <a:latin typeface="HSE Sans" panose="02000000000000000000" pitchFamily="2" charset="0"/>
              </a:rPr>
              <a:t>eiusmod</a:t>
            </a:r>
            <a:r>
              <a:rPr lang="en-GB" sz="1300">
                <a:latin typeface="HSE Sans" panose="02000000000000000000" pitchFamily="2" charset="0"/>
              </a:rPr>
              <a:t> </a:t>
            </a:r>
            <a:r>
              <a:rPr lang="en-GB" sz="1300" err="1">
                <a:latin typeface="HSE Sans" panose="02000000000000000000" pitchFamily="2" charset="0"/>
              </a:rPr>
              <a:t>tempor</a:t>
            </a:r>
            <a:r>
              <a:rPr lang="en-GB" sz="1300">
                <a:latin typeface="HSE Sans" panose="02000000000000000000" pitchFamily="2" charset="0"/>
              </a:rPr>
              <a:t> </a:t>
            </a:r>
            <a:r>
              <a:rPr lang="en-GB" sz="1300" err="1">
                <a:latin typeface="HSE Sans" panose="02000000000000000000" pitchFamily="2" charset="0"/>
              </a:rPr>
              <a:t>incididunt</a:t>
            </a:r>
            <a:r>
              <a:rPr lang="en-GB" sz="1300">
                <a:latin typeface="HSE Sans" panose="02000000000000000000" pitchFamily="2" charset="0"/>
              </a:rPr>
              <a:t>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labore</a:t>
            </a:r>
            <a:r>
              <a:rPr lang="en-GB" sz="1300">
                <a:latin typeface="HSE Sans" panose="02000000000000000000" pitchFamily="2" charset="0"/>
              </a:rPr>
              <a:t> et dolore magna </a:t>
            </a:r>
            <a:r>
              <a:rPr lang="en-GB" sz="1300" err="1">
                <a:latin typeface="HSE Sans" panose="02000000000000000000" pitchFamily="2" charset="0"/>
              </a:rPr>
              <a:t>aliqua</a:t>
            </a:r>
            <a:r>
              <a:rPr lang="en-GB" sz="1300">
                <a:latin typeface="HSE Sans" panose="02000000000000000000" pitchFamily="2" charset="0"/>
              </a:rPr>
              <a:t>. Ut </a:t>
            </a:r>
            <a:r>
              <a:rPr lang="en-GB" sz="1300" err="1">
                <a:latin typeface="HSE Sans" panose="02000000000000000000" pitchFamily="2" charset="0"/>
              </a:rPr>
              <a:t>enim</a:t>
            </a:r>
            <a:r>
              <a:rPr lang="en-GB" sz="1300">
                <a:latin typeface="HSE Sans" panose="02000000000000000000" pitchFamily="2" charset="0"/>
              </a:rPr>
              <a:t> ad minim </a:t>
            </a:r>
            <a:r>
              <a:rPr lang="en-GB" sz="1300" err="1">
                <a:latin typeface="HSE Sans" panose="02000000000000000000" pitchFamily="2" charset="0"/>
              </a:rPr>
              <a:t>veniam</a:t>
            </a:r>
            <a:r>
              <a:rPr lang="en-GB" sz="1300">
                <a:latin typeface="HSE Sans" panose="02000000000000000000" pitchFamily="2" charset="0"/>
              </a:rPr>
              <a:t>, </a:t>
            </a:r>
            <a:r>
              <a:rPr lang="en-GB" sz="1300" err="1">
                <a:latin typeface="HSE Sans" panose="02000000000000000000" pitchFamily="2" charset="0"/>
              </a:rPr>
              <a:t>quis</a:t>
            </a:r>
            <a:r>
              <a:rPr lang="en-GB" sz="1300">
                <a:latin typeface="HSE Sans" panose="02000000000000000000" pitchFamily="2" charset="0"/>
              </a:rPr>
              <a:t> </a:t>
            </a:r>
            <a:r>
              <a:rPr lang="en-GB" sz="1300" err="1">
                <a:latin typeface="HSE Sans" panose="02000000000000000000" pitchFamily="2" charset="0"/>
              </a:rPr>
              <a:t>nostrud</a:t>
            </a:r>
            <a:r>
              <a:rPr lang="en-GB" sz="1300">
                <a:latin typeface="HSE Sans" panose="02000000000000000000" pitchFamily="2" charset="0"/>
              </a:rPr>
              <a:t> exercitation </a:t>
            </a:r>
            <a:r>
              <a:rPr lang="en-GB" sz="1300" err="1">
                <a:latin typeface="HSE Sans" panose="02000000000000000000" pitchFamily="2" charset="0"/>
              </a:rPr>
              <a:t>ullamco</a:t>
            </a:r>
            <a:r>
              <a:rPr lang="en-GB" sz="1300">
                <a:latin typeface="HSE Sans" panose="02000000000000000000" pitchFamily="2" charset="0"/>
              </a:rPr>
              <a:t> </a:t>
            </a:r>
            <a:r>
              <a:rPr lang="en-GB" sz="1300" err="1">
                <a:latin typeface="HSE Sans" panose="02000000000000000000" pitchFamily="2" charset="0"/>
              </a:rPr>
              <a:t>laboris</a:t>
            </a:r>
            <a:r>
              <a:rPr lang="en-GB" sz="1300">
                <a:latin typeface="HSE Sans" panose="02000000000000000000" pitchFamily="2" charset="0"/>
              </a:rPr>
              <a:t> nisi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aliquip</a:t>
            </a:r>
            <a:r>
              <a:rPr lang="en-GB" sz="1300">
                <a:latin typeface="HSE Sans" panose="02000000000000000000" pitchFamily="2" charset="0"/>
              </a:rPr>
              <a:t> ex </a:t>
            </a:r>
            <a:r>
              <a:rPr lang="en-GB" sz="1300" err="1">
                <a:latin typeface="HSE Sans" panose="02000000000000000000" pitchFamily="2" charset="0"/>
              </a:rPr>
              <a:t>ea</a:t>
            </a:r>
            <a:r>
              <a:rPr lang="en-GB" sz="1300">
                <a:latin typeface="HSE Sans" panose="02000000000000000000" pitchFamily="2" charset="0"/>
              </a:rPr>
              <a:t> </a:t>
            </a:r>
            <a:r>
              <a:rPr lang="en-GB" sz="1300" err="1">
                <a:latin typeface="HSE Sans" panose="02000000000000000000" pitchFamily="2" charset="0"/>
              </a:rPr>
              <a:t>commodo</a:t>
            </a:r>
            <a:r>
              <a:rPr lang="en-GB" sz="1300">
                <a:latin typeface="HSE Sans" panose="02000000000000000000" pitchFamily="2" charset="0"/>
              </a:rPr>
              <a:t> </a:t>
            </a:r>
            <a:r>
              <a:rPr lang="en-GB" sz="1300" err="1">
                <a:latin typeface="HSE Sans" panose="02000000000000000000" pitchFamily="2" charset="0"/>
              </a:rPr>
              <a:t>consequat</a:t>
            </a:r>
            <a:r>
              <a:rPr lang="en-GB" sz="1300">
                <a:latin typeface="HSE Sans" panose="02000000000000000000" pitchFamily="2" charset="0"/>
              </a:rPr>
              <a:t>. Duis </a:t>
            </a:r>
            <a:r>
              <a:rPr lang="en-GB" sz="1300" err="1">
                <a:latin typeface="HSE Sans" panose="02000000000000000000" pitchFamily="2" charset="0"/>
              </a:rPr>
              <a:t>aute</a:t>
            </a:r>
            <a:r>
              <a:rPr lang="en-GB" sz="1300">
                <a:latin typeface="HSE Sans" panose="02000000000000000000" pitchFamily="2" charset="0"/>
              </a:rPr>
              <a:t> </a:t>
            </a:r>
            <a:r>
              <a:rPr lang="en-GB" sz="1300" err="1">
                <a:latin typeface="HSE Sans" panose="02000000000000000000" pitchFamily="2" charset="0"/>
              </a:rPr>
              <a:t>irure</a:t>
            </a:r>
            <a:r>
              <a:rPr lang="en-GB" sz="1300">
                <a:latin typeface="HSE Sans" panose="02000000000000000000" pitchFamily="2" charset="0"/>
              </a:rPr>
              <a:t> </a:t>
            </a:r>
            <a:r>
              <a:rPr lang="en-GB" sz="1300" err="1">
                <a:latin typeface="HSE Sans" panose="02000000000000000000" pitchFamily="2" charset="0"/>
              </a:rPr>
              <a:t>dolor</a:t>
            </a:r>
            <a:r>
              <a:rPr lang="en-GB" sz="1300">
                <a:latin typeface="HSE Sans" panose="02000000000000000000" pitchFamily="2" charset="0"/>
              </a:rPr>
              <a:t> in </a:t>
            </a:r>
            <a:r>
              <a:rPr lang="en-GB" sz="1300" err="1">
                <a:latin typeface="HSE Sans" panose="02000000000000000000" pitchFamily="2" charset="0"/>
              </a:rPr>
              <a:t>reprehenderit</a:t>
            </a:r>
            <a:r>
              <a:rPr lang="en-GB" sz="1300">
                <a:latin typeface="HSE Sans" panose="02000000000000000000" pitchFamily="2" charset="0"/>
              </a:rPr>
              <a:t> in </a:t>
            </a:r>
            <a:r>
              <a:rPr lang="en-GB" sz="1300" err="1">
                <a:latin typeface="HSE Sans" panose="02000000000000000000" pitchFamily="2" charset="0"/>
              </a:rPr>
              <a:t>voluptate</a:t>
            </a:r>
            <a:r>
              <a:rPr lang="en-GB" sz="1300">
                <a:latin typeface="HSE Sans" panose="02000000000000000000" pitchFamily="2" charset="0"/>
              </a:rPr>
              <a:t> </a:t>
            </a:r>
            <a:r>
              <a:rPr lang="en-GB" sz="1300" err="1">
                <a:latin typeface="HSE Sans" panose="02000000000000000000" pitchFamily="2" charset="0"/>
              </a:rPr>
              <a:t>velit</a:t>
            </a:r>
            <a:r>
              <a:rPr lang="en-GB" sz="1300">
                <a:latin typeface="HSE Sans" panose="02000000000000000000" pitchFamily="2" charset="0"/>
              </a:rPr>
              <a:t> </a:t>
            </a:r>
            <a:r>
              <a:rPr lang="en-GB" sz="1300" err="1">
                <a:latin typeface="HSE Sans" panose="02000000000000000000" pitchFamily="2" charset="0"/>
              </a:rPr>
              <a:t>esse</a:t>
            </a:r>
            <a:r>
              <a:rPr lang="en-GB" sz="1300">
                <a:latin typeface="HSE Sans" panose="02000000000000000000" pitchFamily="2" charset="0"/>
              </a:rPr>
              <a:t> </a:t>
            </a:r>
            <a:r>
              <a:rPr lang="en-GB" sz="1300" err="1">
                <a:latin typeface="HSE Sans" panose="02000000000000000000" pitchFamily="2" charset="0"/>
              </a:rPr>
              <a:t>cillum</a:t>
            </a:r>
            <a:r>
              <a:rPr lang="en-GB" sz="1300">
                <a:latin typeface="HSE Sans" panose="02000000000000000000" pitchFamily="2" charset="0"/>
              </a:rPr>
              <a:t> dolore </a:t>
            </a:r>
            <a:r>
              <a:rPr lang="en-GB" sz="1300" err="1">
                <a:latin typeface="HSE Sans" panose="02000000000000000000" pitchFamily="2" charset="0"/>
              </a:rPr>
              <a:t>eu</a:t>
            </a:r>
            <a:r>
              <a:rPr lang="en-GB" sz="1300">
                <a:latin typeface="HSE Sans" panose="02000000000000000000" pitchFamily="2" charset="0"/>
              </a:rPr>
              <a:t> </a:t>
            </a:r>
            <a:r>
              <a:rPr lang="en-GB" sz="1300" err="1">
                <a:latin typeface="HSE Sans" panose="02000000000000000000" pitchFamily="2" charset="0"/>
              </a:rPr>
              <a:t>fugiat</a:t>
            </a:r>
            <a:r>
              <a:rPr lang="en-GB" sz="1300">
                <a:latin typeface="HSE Sans" panose="02000000000000000000" pitchFamily="2" charset="0"/>
              </a:rPr>
              <a:t> </a:t>
            </a:r>
            <a:r>
              <a:rPr lang="en-GB" sz="1300" err="1">
                <a:latin typeface="HSE Sans" panose="02000000000000000000" pitchFamily="2" charset="0"/>
              </a:rPr>
              <a:t>nulla</a:t>
            </a:r>
            <a:r>
              <a:rPr lang="en-GB" sz="1300">
                <a:latin typeface="HSE Sans" panose="02000000000000000000" pitchFamily="2" charset="0"/>
              </a:rPr>
              <a:t> </a:t>
            </a:r>
            <a:r>
              <a:rPr lang="en-GB" sz="1300" err="1">
                <a:latin typeface="HSE Sans" panose="02000000000000000000" pitchFamily="2" charset="0"/>
              </a:rPr>
              <a:t>pariatur</a:t>
            </a:r>
            <a:r>
              <a:rPr lang="en-GB" sz="1300">
                <a:latin typeface="HSE Sans" panose="02000000000000000000" pitchFamily="2" charset="0"/>
              </a:rPr>
              <a:t>. </a:t>
            </a:r>
            <a:r>
              <a:rPr lang="en-GB" sz="1300" err="1">
                <a:latin typeface="HSE Sans" panose="02000000000000000000" pitchFamily="2" charset="0"/>
              </a:rPr>
              <a:t>Excepteur</a:t>
            </a:r>
            <a:r>
              <a:rPr lang="en-GB" sz="1300">
                <a:latin typeface="HSE Sans" panose="02000000000000000000" pitchFamily="2" charset="0"/>
              </a:rPr>
              <a:t> </a:t>
            </a:r>
            <a:r>
              <a:rPr lang="en-GB" sz="1300" err="1">
                <a:latin typeface="HSE Sans" panose="02000000000000000000" pitchFamily="2" charset="0"/>
              </a:rPr>
              <a:t>sint</a:t>
            </a:r>
            <a:r>
              <a:rPr lang="en-GB" sz="1300">
                <a:latin typeface="HSE Sans" panose="02000000000000000000" pitchFamily="2" charset="0"/>
              </a:rPr>
              <a:t> </a:t>
            </a:r>
            <a:r>
              <a:rPr lang="en-GB" sz="1300" err="1">
                <a:latin typeface="HSE Sans" panose="02000000000000000000" pitchFamily="2" charset="0"/>
              </a:rPr>
              <a:t>occaecat</a:t>
            </a:r>
            <a:r>
              <a:rPr lang="en-GB" sz="1300">
                <a:latin typeface="HSE Sans" panose="02000000000000000000" pitchFamily="2" charset="0"/>
              </a:rPr>
              <a:t> </a:t>
            </a:r>
            <a:r>
              <a:rPr lang="en-GB" sz="1300" err="1">
                <a:latin typeface="HSE Sans" panose="02000000000000000000" pitchFamily="2" charset="0"/>
              </a:rPr>
              <a:t>cupidatat</a:t>
            </a:r>
            <a:r>
              <a:rPr lang="en-GB" sz="1300">
                <a:latin typeface="HSE Sans" panose="02000000000000000000" pitchFamily="2" charset="0"/>
              </a:rPr>
              <a:t> non </a:t>
            </a:r>
            <a:r>
              <a:rPr lang="en-GB" sz="1300" err="1">
                <a:latin typeface="HSE Sans" panose="02000000000000000000" pitchFamily="2" charset="0"/>
              </a:rPr>
              <a:t>proident</a:t>
            </a:r>
            <a:r>
              <a:rPr lang="en-GB" sz="1300">
                <a:latin typeface="HSE Sans" panose="02000000000000000000" pitchFamily="2" charset="0"/>
              </a:rPr>
              <a:t>, sunt in culpa qui </a:t>
            </a:r>
            <a:r>
              <a:rPr lang="en-GB" sz="1300" err="1">
                <a:latin typeface="HSE Sans" panose="02000000000000000000" pitchFamily="2" charset="0"/>
              </a:rPr>
              <a:t>officia</a:t>
            </a:r>
            <a:r>
              <a:rPr lang="en-GB" sz="1300">
                <a:latin typeface="HSE Sans" panose="02000000000000000000" pitchFamily="2" charset="0"/>
              </a:rPr>
              <a:t> </a:t>
            </a:r>
            <a:r>
              <a:rPr lang="en-GB" sz="1300" err="1">
                <a:latin typeface="HSE Sans" panose="02000000000000000000" pitchFamily="2" charset="0"/>
              </a:rPr>
              <a:t>deserunt</a:t>
            </a:r>
            <a:r>
              <a:rPr lang="en-GB" sz="1300">
                <a:latin typeface="HSE Sans" panose="02000000000000000000" pitchFamily="2" charset="0"/>
              </a:rPr>
              <a:t> </a:t>
            </a:r>
            <a:r>
              <a:rPr lang="en-GB" sz="1300" err="1">
                <a:latin typeface="HSE Sans" panose="02000000000000000000" pitchFamily="2" charset="0"/>
              </a:rPr>
              <a:t>mollit</a:t>
            </a:r>
            <a:r>
              <a:rPr lang="en-GB" sz="1300">
                <a:latin typeface="HSE Sans" panose="02000000000000000000" pitchFamily="2" charset="0"/>
              </a:rPr>
              <a:t> </a:t>
            </a:r>
            <a:r>
              <a:rPr lang="en-GB" sz="1300" err="1">
                <a:latin typeface="HSE Sans" panose="02000000000000000000" pitchFamily="2" charset="0"/>
              </a:rPr>
              <a:t>anim</a:t>
            </a:r>
            <a:r>
              <a:rPr lang="en-GB" sz="1300">
                <a:latin typeface="HSE Sans" panose="02000000000000000000" pitchFamily="2" charset="0"/>
              </a:rPr>
              <a:t> id </a:t>
            </a:r>
            <a:r>
              <a:rPr lang="en-GB" sz="1300" err="1">
                <a:latin typeface="HSE Sans" panose="02000000000000000000" pitchFamily="2" charset="0"/>
              </a:rPr>
              <a:t>est</a:t>
            </a:r>
            <a:r>
              <a:rPr lang="en-GB" sz="1300">
                <a:latin typeface="HSE Sans" panose="02000000000000000000" pitchFamily="2" charset="0"/>
              </a:rPr>
              <a:t> </a:t>
            </a:r>
            <a:r>
              <a:rPr lang="en-GB" sz="1300" err="1">
                <a:latin typeface="HSE Sans" panose="02000000000000000000" pitchFamily="2" charset="0"/>
              </a:rPr>
              <a:t>laborum</a:t>
            </a:r>
            <a:r>
              <a:rPr lang="en-GB" sz="1300">
                <a:latin typeface="HSE Sans" panose="02000000000000000000" pitchFamily="2" charset="0"/>
              </a:rPr>
              <a:t>.</a:t>
            </a:r>
            <a:endParaRPr lang="ru-RU" sz="130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DFB-8595-A44B-9F09-A50FA310E559}" type="datetimeFigureOut">
              <a:rPr lang="en-RU" smtClean="0"/>
              <a:t>11/09/2022</a:t>
            </a:fld>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Faculty of </a:t>
            </a:r>
          </a:p>
          <a:p>
            <a:r>
              <a:rPr lang="en-US" dirty="0">
                <a:latin typeface="Times New Roman" panose="02020603050405020304" pitchFamily="18" charset="0"/>
                <a:cs typeface="Times New Roman" panose="02020603050405020304" pitchFamily="18" charset="0"/>
              </a:rPr>
              <a:t>Computer Science</a:t>
            </a:r>
            <a:endParaRPr lang="ru-RU" dirty="0">
              <a:latin typeface="Times New Roman" panose="02020603050405020304" pitchFamily="18" charset="0"/>
              <a:cs typeface="Times New Roman" panose="02020603050405020304" pitchFamily="18" charset="0"/>
            </a:endParaRP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p:txBody>
          <a:bodyPr/>
          <a:lstStyle/>
          <a:p>
            <a:r>
              <a:rPr lang="en-US">
                <a:latin typeface="Times New Roman" panose="02020603050405020304" pitchFamily="18" charset="0"/>
                <a:cs typeface="Times New Roman" panose="02020603050405020304" pitchFamily="18" charset="0"/>
              </a:rPr>
              <a:t>Moscow, </a:t>
            </a:r>
          </a:p>
          <a:p>
            <a:r>
              <a:rPr lang="en-US">
                <a:latin typeface="Times New Roman" panose="02020603050405020304" pitchFamily="18" charset="0"/>
                <a:cs typeface="Times New Roman" panose="02020603050405020304" pitchFamily="18" charset="0"/>
              </a:rPr>
              <a:t>2022</a:t>
            </a:r>
            <a:endParaRPr 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73A73-FBFA-4E1D-67CD-96597453158B}"/>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DE8996A-5E62-CCB3-D596-51C12B577EA0}"/>
              </a:ext>
            </a:extLst>
          </p:cNvPr>
          <p:cNvSpPr>
            <a:spLocks noGrp="1"/>
          </p:cNvSpPr>
          <p:nvPr>
            <p:ph type="body" sz="quarter" idx="14"/>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F5836A32-BE8D-AA7C-0FBD-D40E49E04D0F}"/>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Competitors. </a:t>
            </a:r>
          </a:p>
          <a:p>
            <a:r>
              <a:rPr lang="en-US" dirty="0">
                <a:latin typeface="Times New Roman" panose="02020603050405020304" pitchFamily="18" charset="0"/>
                <a:cs typeface="Times New Roman" panose="02020603050405020304" pitchFamily="18" charset="0"/>
              </a:rPr>
              <a:t>Business analysis</a:t>
            </a:r>
            <a:endParaRPr lang="ru-RU"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5C17268C-C665-2768-E056-EBC75D57D61E}"/>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Invitor</a:t>
            </a:r>
            <a:r>
              <a:rPr lang="en-US" dirty="0">
                <a:latin typeface="Times New Roman" panose="02020603050405020304" pitchFamily="18" charset="0"/>
                <a:cs typeface="Times New Roman" panose="02020603050405020304" pitchFamily="18" charset="0"/>
              </a:rPr>
              <a:t> as a main competitor</a:t>
            </a:r>
          </a:p>
        </p:txBody>
      </p:sp>
      <p:pic>
        <p:nvPicPr>
          <p:cNvPr id="11" name="Picture 11" descr="Graphical user interface, text, application&#10;&#10;Description automatically generated">
            <a:extLst>
              <a:ext uri="{FF2B5EF4-FFF2-40B4-BE49-F238E27FC236}">
                <a16:creationId xmlns:a16="http://schemas.microsoft.com/office/drawing/2014/main" id="{BD05B2DD-7D18-C852-3CB1-E7416CBF9418}"/>
              </a:ext>
            </a:extLst>
          </p:cNvPr>
          <p:cNvPicPr>
            <a:picLocks noChangeAspect="1"/>
          </p:cNvPicPr>
          <p:nvPr/>
        </p:nvPicPr>
        <p:blipFill rotWithShape="1">
          <a:blip r:embed="rId2"/>
          <a:srcRect l="103" t="9934" r="437" b="-174"/>
          <a:stretch/>
        </p:blipFill>
        <p:spPr>
          <a:xfrm>
            <a:off x="6820884" y="1748965"/>
            <a:ext cx="2378938" cy="4293076"/>
          </a:xfrm>
          <a:prstGeom prst="rect">
            <a:avLst/>
          </a:prstGeom>
        </p:spPr>
      </p:pic>
      <p:pic>
        <p:nvPicPr>
          <p:cNvPr id="12" name="Picture 12" descr="Graphical user interface, text, application, chat or text message&#10;&#10;Description automatically generated">
            <a:extLst>
              <a:ext uri="{FF2B5EF4-FFF2-40B4-BE49-F238E27FC236}">
                <a16:creationId xmlns:a16="http://schemas.microsoft.com/office/drawing/2014/main" id="{15A82138-5332-8232-7FBC-0E589617932F}"/>
              </a:ext>
            </a:extLst>
          </p:cNvPr>
          <p:cNvPicPr>
            <a:picLocks noChangeAspect="1"/>
          </p:cNvPicPr>
          <p:nvPr/>
        </p:nvPicPr>
        <p:blipFill rotWithShape="1">
          <a:blip r:embed="rId3"/>
          <a:srcRect t="9441" r="752" b="9015"/>
          <a:stretch/>
        </p:blipFill>
        <p:spPr>
          <a:xfrm>
            <a:off x="9264915" y="1762657"/>
            <a:ext cx="2378937" cy="4262054"/>
          </a:xfrm>
          <a:prstGeom prst="rect">
            <a:avLst/>
          </a:prstGeom>
        </p:spPr>
      </p:pic>
      <p:pic>
        <p:nvPicPr>
          <p:cNvPr id="6" name="Picture 12" descr="Graphical user interface, text, application, chat or text message&#10;&#10;Description automatically generated">
            <a:extLst>
              <a:ext uri="{FF2B5EF4-FFF2-40B4-BE49-F238E27FC236}">
                <a16:creationId xmlns:a16="http://schemas.microsoft.com/office/drawing/2014/main" id="{AA49515A-9A5D-744B-C0F2-6BFF7E269D9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4788" t="21591" r="67274" b="68829"/>
          <a:stretch/>
        </p:blipFill>
        <p:spPr>
          <a:xfrm>
            <a:off x="9590314" y="2380342"/>
            <a:ext cx="500741" cy="500743"/>
          </a:xfrm>
          <a:prstGeom prst="rect">
            <a:avLst/>
          </a:prstGeom>
        </p:spPr>
      </p:pic>
      <p:pic>
        <p:nvPicPr>
          <p:cNvPr id="9" name="Picture 12" descr="Graphical user interface, text, application, chat or text message&#10;&#10;Description automatically generated">
            <a:extLst>
              <a:ext uri="{FF2B5EF4-FFF2-40B4-BE49-F238E27FC236}">
                <a16:creationId xmlns:a16="http://schemas.microsoft.com/office/drawing/2014/main" id="{327A80F0-11D2-EB55-A62D-C5033AC855A5}"/>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23557" t="42259" r="12747" b="52222"/>
          <a:stretch/>
        </p:blipFill>
        <p:spPr>
          <a:xfrm>
            <a:off x="9824355" y="3452835"/>
            <a:ext cx="1526772" cy="288473"/>
          </a:xfrm>
          <a:prstGeom prst="rect">
            <a:avLst/>
          </a:prstGeom>
        </p:spPr>
      </p:pic>
      <p:pic>
        <p:nvPicPr>
          <p:cNvPr id="10" name="Picture 11" descr="Graphical user interface, text, application&#10;&#10;Description automatically generated">
            <a:extLst>
              <a:ext uri="{FF2B5EF4-FFF2-40B4-BE49-F238E27FC236}">
                <a16:creationId xmlns:a16="http://schemas.microsoft.com/office/drawing/2014/main" id="{D8C2B45F-1A7C-7CF9-096E-3F9753379B86}"/>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Lst>
          </a:blip>
          <a:srcRect l="14586" t="59728" r="69257" b="31805"/>
          <a:stretch/>
        </p:blipFill>
        <p:spPr>
          <a:xfrm>
            <a:off x="7173685" y="4139726"/>
            <a:ext cx="386444" cy="402772"/>
          </a:xfrm>
          <a:prstGeom prst="rect">
            <a:avLst/>
          </a:prstGeom>
        </p:spPr>
      </p:pic>
      <p:pic>
        <p:nvPicPr>
          <p:cNvPr id="13" name="Picture 11" descr="Graphical user interface, text, application&#10;&#10;Description automatically generated">
            <a:extLst>
              <a:ext uri="{FF2B5EF4-FFF2-40B4-BE49-F238E27FC236}">
                <a16:creationId xmlns:a16="http://schemas.microsoft.com/office/drawing/2014/main" id="{847E538C-C084-D891-AAD5-C0F9B837886D}"/>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Lst>
          </a:blip>
          <a:srcRect l="14626" t="74525" r="66487" b="15636"/>
          <a:stretch/>
        </p:blipFill>
        <p:spPr>
          <a:xfrm>
            <a:off x="7173685" y="4816929"/>
            <a:ext cx="451758" cy="468085"/>
          </a:xfrm>
          <a:prstGeom prst="rect">
            <a:avLst/>
          </a:prstGeom>
        </p:spPr>
      </p:pic>
      <p:graphicFrame>
        <p:nvGraphicFramePr>
          <p:cNvPr id="14" name="Table 14">
            <a:extLst>
              <a:ext uri="{FF2B5EF4-FFF2-40B4-BE49-F238E27FC236}">
                <a16:creationId xmlns:a16="http://schemas.microsoft.com/office/drawing/2014/main" id="{E8666E87-5B0F-FED4-278B-B4C57CEC3042}"/>
              </a:ext>
            </a:extLst>
          </p:cNvPr>
          <p:cNvGraphicFramePr>
            <a:graphicFrameLocks noGrp="1"/>
          </p:cNvGraphicFramePr>
          <p:nvPr>
            <p:extLst>
              <p:ext uri="{D42A27DB-BD31-4B8C-83A1-F6EECF244321}">
                <p14:modId xmlns:p14="http://schemas.microsoft.com/office/powerpoint/2010/main" val="2612135333"/>
              </p:ext>
            </p:extLst>
          </p:nvPr>
        </p:nvGraphicFramePr>
        <p:xfrm>
          <a:off x="1143689" y="2211200"/>
          <a:ext cx="4625504" cy="3482529"/>
        </p:xfrm>
        <a:graphic>
          <a:graphicData uri="http://schemas.openxmlformats.org/drawingml/2006/table">
            <a:tbl>
              <a:tblPr firstRow="1" bandRow="1">
                <a:tableStyleId>{5C22544A-7EE6-4342-B048-85BDC9FD1C3A}</a:tableStyleId>
              </a:tblPr>
              <a:tblGrid>
                <a:gridCol w="2312752">
                  <a:extLst>
                    <a:ext uri="{9D8B030D-6E8A-4147-A177-3AD203B41FA5}">
                      <a16:colId xmlns:a16="http://schemas.microsoft.com/office/drawing/2014/main" val="2688109255"/>
                    </a:ext>
                  </a:extLst>
                </a:gridCol>
                <a:gridCol w="2312752">
                  <a:extLst>
                    <a:ext uri="{9D8B030D-6E8A-4147-A177-3AD203B41FA5}">
                      <a16:colId xmlns:a16="http://schemas.microsoft.com/office/drawing/2014/main" val="4003465476"/>
                    </a:ext>
                  </a:extLst>
                </a:gridCol>
              </a:tblGrid>
              <a:tr h="549597">
                <a:tc>
                  <a:txBody>
                    <a:bodyPr/>
                    <a:lstStyle/>
                    <a:p>
                      <a:pPr algn="ctr"/>
                      <a:r>
                        <a:rPr lang="en-US" dirty="0">
                          <a:latin typeface="Futura Round Demi" pitchFamily="2" charset="0"/>
                        </a:rPr>
                        <a:t>Pros</a:t>
                      </a:r>
                    </a:p>
                  </a:txBody>
                  <a:tcPr>
                    <a:solidFill>
                      <a:schemeClr val="tx1"/>
                    </a:solidFill>
                  </a:tcPr>
                </a:tc>
                <a:tc>
                  <a:txBody>
                    <a:bodyPr/>
                    <a:lstStyle/>
                    <a:p>
                      <a:pPr algn="ctr"/>
                      <a:r>
                        <a:rPr lang="en-US" dirty="0">
                          <a:latin typeface="Futura Round Demi" pitchFamily="2" charset="0"/>
                        </a:rPr>
                        <a:t>Cons</a:t>
                      </a:r>
                    </a:p>
                  </a:txBody>
                  <a:tcPr>
                    <a:solidFill>
                      <a:schemeClr val="tx1"/>
                    </a:solidFill>
                  </a:tcPr>
                </a:tc>
                <a:extLst>
                  <a:ext uri="{0D108BD9-81ED-4DB2-BD59-A6C34878D82A}">
                    <a16:rowId xmlns:a16="http://schemas.microsoft.com/office/drawing/2014/main" val="2524857722"/>
                  </a:ext>
                </a:extLst>
              </a:tr>
              <a:tr h="618504">
                <a:tc>
                  <a:txBody>
                    <a:bodyPr/>
                    <a:lstStyle/>
                    <a:p>
                      <a:pPr algn="ctr"/>
                      <a:r>
                        <a:rPr lang="en-US" dirty="0">
                          <a:solidFill>
                            <a:schemeClr val="bg1"/>
                          </a:solidFill>
                          <a:latin typeface="Futura Round Demi" pitchFamily="2" charset="0"/>
                        </a:rPr>
                        <a:t>Geopositioned</a:t>
                      </a:r>
                    </a:p>
                  </a:txBody>
                  <a:tcPr anchor="ctr">
                    <a:solidFill>
                      <a:srgbClr val="00C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utura Round Demi" pitchFamily="2" charset="0"/>
                        </a:rPr>
                        <a:t>No event filters</a:t>
                      </a:r>
                    </a:p>
                  </a:txBody>
                  <a:tcPr anchor="ctr">
                    <a:solidFill>
                      <a:srgbClr val="F27312"/>
                    </a:solidFill>
                  </a:tcPr>
                </a:tc>
                <a:extLst>
                  <a:ext uri="{0D108BD9-81ED-4DB2-BD59-A6C34878D82A}">
                    <a16:rowId xmlns:a16="http://schemas.microsoft.com/office/drawing/2014/main" val="1261203992"/>
                  </a:ext>
                </a:extLst>
              </a:tr>
              <a:tr h="771476">
                <a:tc>
                  <a:txBody>
                    <a:bodyPr/>
                    <a:lstStyle/>
                    <a:p>
                      <a:pPr algn="ctr"/>
                      <a:r>
                        <a:rPr lang="en-US" dirty="0">
                          <a:solidFill>
                            <a:schemeClr val="bg1"/>
                          </a:solidFill>
                          <a:latin typeface="Futura Round Demi" pitchFamily="2" charset="0"/>
                        </a:rPr>
                        <a:t>Participants filter</a:t>
                      </a:r>
                    </a:p>
                  </a:txBody>
                  <a:tcPr anchor="ctr">
                    <a:solidFill>
                      <a:srgbClr val="00C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utura Round Demi" pitchFamily="2" charset="0"/>
                        </a:rPr>
                        <a:t>No recommendations</a:t>
                      </a:r>
                    </a:p>
                  </a:txBody>
                  <a:tcPr anchor="ctr">
                    <a:solidFill>
                      <a:srgbClr val="F27312"/>
                    </a:solidFill>
                  </a:tcPr>
                </a:tc>
                <a:extLst>
                  <a:ext uri="{0D108BD9-81ED-4DB2-BD59-A6C34878D82A}">
                    <a16:rowId xmlns:a16="http://schemas.microsoft.com/office/drawing/2014/main" val="123022350"/>
                  </a:ext>
                </a:extLst>
              </a:tr>
              <a:tr h="771476">
                <a:tc>
                  <a:txBody>
                    <a:bodyPr/>
                    <a:lstStyle/>
                    <a:p>
                      <a:pPr algn="ctr"/>
                      <a:r>
                        <a:rPr lang="en-US" dirty="0">
                          <a:solidFill>
                            <a:schemeClr val="bg1"/>
                          </a:solidFill>
                          <a:latin typeface="Futura Round Demi" pitchFamily="2" charset="0"/>
                        </a:rPr>
                        <a:t>Events tags</a:t>
                      </a:r>
                    </a:p>
                  </a:txBody>
                  <a:tcPr anchor="ctr">
                    <a:solidFill>
                      <a:srgbClr val="00C5B6"/>
                    </a:solidFill>
                  </a:tcPr>
                </a:tc>
                <a:tc>
                  <a:txBody>
                    <a:bodyPr/>
                    <a:lstStyle/>
                    <a:p>
                      <a:pPr algn="ctr"/>
                      <a:r>
                        <a:rPr lang="en-US" dirty="0">
                          <a:solidFill>
                            <a:schemeClr val="bg1"/>
                          </a:solidFill>
                          <a:latin typeface="Futura Round Demi" pitchFamily="2" charset="0"/>
                        </a:rPr>
                        <a:t>Overcrowded main page</a:t>
                      </a:r>
                    </a:p>
                  </a:txBody>
                  <a:tcPr anchor="ctr">
                    <a:solidFill>
                      <a:srgbClr val="F27312"/>
                    </a:solidFill>
                  </a:tcPr>
                </a:tc>
                <a:extLst>
                  <a:ext uri="{0D108BD9-81ED-4DB2-BD59-A6C34878D82A}">
                    <a16:rowId xmlns:a16="http://schemas.microsoft.com/office/drawing/2014/main" val="1090227405"/>
                  </a:ext>
                </a:extLst>
              </a:tr>
              <a:tr h="771476">
                <a:tc>
                  <a:txBody>
                    <a:bodyPr/>
                    <a:lstStyle/>
                    <a:p>
                      <a:pPr algn="ctr"/>
                      <a:r>
                        <a:rPr lang="en-US" dirty="0">
                          <a:solidFill>
                            <a:schemeClr val="bg1"/>
                          </a:solidFill>
                          <a:latin typeface="Futura Round Demi" pitchFamily="2" charset="0"/>
                        </a:rPr>
                        <a:t>Events groups</a:t>
                      </a:r>
                    </a:p>
                  </a:txBody>
                  <a:tcPr anchor="ctr">
                    <a:solidFill>
                      <a:srgbClr val="00C5B6"/>
                    </a:solidFill>
                  </a:tcPr>
                </a:tc>
                <a:tc>
                  <a:txBody>
                    <a:bodyPr/>
                    <a:lstStyle/>
                    <a:p>
                      <a:pPr algn="ctr"/>
                      <a:r>
                        <a:rPr lang="en-US" dirty="0">
                          <a:solidFill>
                            <a:schemeClr val="bg1"/>
                          </a:solidFill>
                          <a:latin typeface="Futura Round Demi" pitchFamily="2" charset="0"/>
                        </a:rPr>
                        <a:t>Insufficient event description</a:t>
                      </a:r>
                    </a:p>
                  </a:txBody>
                  <a:tcPr anchor="ctr">
                    <a:solidFill>
                      <a:srgbClr val="F27312"/>
                    </a:solidFill>
                  </a:tcPr>
                </a:tc>
                <a:extLst>
                  <a:ext uri="{0D108BD9-81ED-4DB2-BD59-A6C34878D82A}">
                    <a16:rowId xmlns:a16="http://schemas.microsoft.com/office/drawing/2014/main" val="1413392938"/>
                  </a:ext>
                </a:extLst>
              </a:tr>
            </a:tbl>
          </a:graphicData>
        </a:graphic>
      </p:graphicFrame>
    </p:spTree>
    <p:extLst>
      <p:ext uri="{BB962C8B-B14F-4D97-AF65-F5344CB8AC3E}">
        <p14:creationId xmlns:p14="http://schemas.microsoft.com/office/powerpoint/2010/main" val="3721769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1E95F-2C64-F59B-CA9F-730F988A5E9D}"/>
              </a:ext>
            </a:extLst>
          </p:cNvPr>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School of Data Analysis</a:t>
            </a:r>
          </a:p>
          <a:p>
            <a:r>
              <a:rPr lang="en-US" dirty="0">
                <a:latin typeface="Times New Roman" panose="02020603050405020304" pitchFamily="18" charset="0"/>
                <a:cs typeface="Times New Roman" panose="02020603050405020304" pitchFamily="18" charset="0"/>
              </a:rPr>
              <a:t>and Artificial Intelligence</a:t>
            </a:r>
            <a:endParaRPr lang="ru-RU"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F30146C-FAFC-477C-F938-BBB3922E295E}"/>
              </a:ext>
            </a:extLst>
          </p:cNvPr>
          <p:cNvSpPr>
            <a:spLocks noGrp="1"/>
          </p:cNvSpPr>
          <p:nvPr>
            <p:ph type="body" sz="quarter" idx="14"/>
          </p:nvPr>
        </p:nvSpPr>
        <p:spPr/>
        <p:txBody>
          <a:bodyPr/>
          <a:lstStyle/>
          <a:p>
            <a:r>
              <a:rPr lang="en-US" dirty="0">
                <a:latin typeface="Times New Roman" panose="02020603050405020304" pitchFamily="18" charset="0"/>
                <a:cs typeface="Times New Roman" panose="02020603050405020304" pitchFamily="18" charset="0"/>
              </a:rPr>
              <a:t>Person-based recommendation system for making new relationships</a:t>
            </a:r>
            <a:endParaRPr lang="ru-RU"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7DF4E55E-2CB0-6596-73CC-3B98B33332A1}"/>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Ways to earn money</a:t>
            </a:r>
          </a:p>
        </p:txBody>
      </p:sp>
      <p:sp>
        <p:nvSpPr>
          <p:cNvPr id="8" name="Title 7">
            <a:extLst>
              <a:ext uri="{FF2B5EF4-FFF2-40B4-BE49-F238E27FC236}">
                <a16:creationId xmlns:a16="http://schemas.microsoft.com/office/drawing/2014/main" id="{7814DE6B-A656-7170-A378-3CE4E07CCE9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Ways to earn money</a:t>
            </a:r>
          </a:p>
        </p:txBody>
      </p:sp>
      <p:grpSp>
        <p:nvGrpSpPr>
          <p:cNvPr id="15" name="Group 14">
            <a:extLst>
              <a:ext uri="{FF2B5EF4-FFF2-40B4-BE49-F238E27FC236}">
                <a16:creationId xmlns:a16="http://schemas.microsoft.com/office/drawing/2014/main" id="{77759B1F-37F8-C4F1-ADF1-3C1E66DF413B}"/>
              </a:ext>
            </a:extLst>
          </p:cNvPr>
          <p:cNvGrpSpPr/>
          <p:nvPr/>
        </p:nvGrpSpPr>
        <p:grpSpPr>
          <a:xfrm>
            <a:off x="1759488" y="2224814"/>
            <a:ext cx="9000808" cy="3519708"/>
            <a:chOff x="2243999" y="2435140"/>
            <a:chExt cx="7704004" cy="3012601"/>
          </a:xfrm>
        </p:grpSpPr>
        <p:sp>
          <p:nvSpPr>
            <p:cNvPr id="9" name="Google Shape;1838;p54">
              <a:extLst>
                <a:ext uri="{FF2B5EF4-FFF2-40B4-BE49-F238E27FC236}">
                  <a16:creationId xmlns:a16="http://schemas.microsoft.com/office/drawing/2014/main" id="{9A7FC7DE-5421-DB75-D68A-8CCD8729CE5A}"/>
                </a:ext>
              </a:extLst>
            </p:cNvPr>
            <p:cNvSpPr/>
            <p:nvPr/>
          </p:nvSpPr>
          <p:spPr>
            <a:xfrm>
              <a:off x="2243999" y="2435141"/>
              <a:ext cx="2486400" cy="3012600"/>
            </a:xfrm>
            <a:prstGeom prst="roundRect">
              <a:avLst>
                <a:gd name="adj" fmla="val 6592"/>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839;p54">
              <a:extLst>
                <a:ext uri="{FF2B5EF4-FFF2-40B4-BE49-F238E27FC236}">
                  <a16:creationId xmlns:a16="http://schemas.microsoft.com/office/drawing/2014/main" id="{75EAB4F0-AC6C-5782-5748-53459FC505A1}"/>
                </a:ext>
              </a:extLst>
            </p:cNvPr>
            <p:cNvSpPr/>
            <p:nvPr/>
          </p:nvSpPr>
          <p:spPr>
            <a:xfrm>
              <a:off x="4852807" y="2435141"/>
              <a:ext cx="2486400" cy="3012600"/>
            </a:xfrm>
            <a:prstGeom prst="roundRect">
              <a:avLst>
                <a:gd name="adj" fmla="val 6592"/>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840;p54">
              <a:extLst>
                <a:ext uri="{FF2B5EF4-FFF2-40B4-BE49-F238E27FC236}">
                  <a16:creationId xmlns:a16="http://schemas.microsoft.com/office/drawing/2014/main" id="{C91E41B6-0260-FEDE-C3B8-794CDD7FB425}"/>
                </a:ext>
              </a:extLst>
            </p:cNvPr>
            <p:cNvSpPr/>
            <p:nvPr/>
          </p:nvSpPr>
          <p:spPr>
            <a:xfrm>
              <a:off x="7461603" y="2435141"/>
              <a:ext cx="2486400" cy="3012600"/>
            </a:xfrm>
            <a:prstGeom prst="roundRect">
              <a:avLst>
                <a:gd name="adj" fmla="val 6592"/>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aphicFrame>
          <p:nvGraphicFramePr>
            <p:cNvPr id="12" name="Google Shape;1842;p54">
              <a:extLst>
                <a:ext uri="{FF2B5EF4-FFF2-40B4-BE49-F238E27FC236}">
                  <a16:creationId xmlns:a16="http://schemas.microsoft.com/office/drawing/2014/main" id="{36887E45-F8D3-7158-28C2-7A5F07C0165B}"/>
                </a:ext>
              </a:extLst>
            </p:cNvPr>
            <p:cNvGraphicFramePr/>
            <p:nvPr>
              <p:extLst>
                <p:ext uri="{D42A27DB-BD31-4B8C-83A1-F6EECF244321}">
                  <p14:modId xmlns:p14="http://schemas.microsoft.com/office/powerpoint/2010/main" val="2400502564"/>
                </p:ext>
              </p:extLst>
            </p:nvPr>
          </p:nvGraphicFramePr>
          <p:xfrm>
            <a:off x="2424944" y="2435140"/>
            <a:ext cx="2124509" cy="2906729"/>
          </p:xfrm>
          <a:graphic>
            <a:graphicData uri="http://schemas.openxmlformats.org/drawingml/2006/table">
              <a:tbl>
                <a:tblPr>
                  <a:noFill/>
                </a:tblPr>
                <a:tblGrid>
                  <a:gridCol w="2482125">
                    <a:extLst>
                      <a:ext uri="{9D8B030D-6E8A-4147-A177-3AD203B41FA5}">
                        <a16:colId xmlns:a16="http://schemas.microsoft.com/office/drawing/2014/main" val="20000"/>
                      </a:ext>
                    </a:extLst>
                  </a:gridCol>
                </a:tblGrid>
                <a:tr h="987708">
                  <a:tc>
                    <a:txBody>
                      <a:bodyPr/>
                      <a:lstStyle/>
                      <a:p>
                        <a:pPr marL="0" lvl="0" indent="0" algn="ctr" rtl="0">
                          <a:spcBef>
                            <a:spcPts val="0"/>
                          </a:spcBef>
                          <a:spcAft>
                            <a:spcPts val="0"/>
                          </a:spcAft>
                          <a:buNone/>
                        </a:pPr>
                        <a:r>
                          <a:rPr lang="en" sz="3000" dirty="0">
                            <a:solidFill>
                              <a:schemeClr val="dk1"/>
                            </a:solidFill>
                            <a:latin typeface="Futura Round Demi"/>
                            <a:ea typeface="Staatliches"/>
                            <a:cs typeface="Staatliches"/>
                            <a:sym typeface="Staatliches"/>
                          </a:rPr>
                          <a:t>$1-20/click</a:t>
                        </a:r>
                        <a:endParaRPr sz="3000" dirty="0">
                          <a:solidFill>
                            <a:schemeClr val="dk1"/>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20599">
                  <a:tc>
                    <a:txBody>
                      <a:bodyPr/>
                      <a:lstStyle/>
                      <a:p>
                        <a:pPr marL="0" lvl="0" indent="0" algn="ctr" rtl="0">
                          <a:spcBef>
                            <a:spcPts val="0"/>
                          </a:spcBef>
                          <a:spcAft>
                            <a:spcPts val="0"/>
                          </a:spcAft>
                          <a:buClr>
                            <a:srgbClr val="000000"/>
                          </a:buClr>
                          <a:buFont typeface="Arial"/>
                          <a:buNone/>
                        </a:pPr>
                        <a:r>
                          <a:rPr lang="en-US" sz="1600">
                            <a:solidFill>
                              <a:schemeClr val="dk1"/>
                            </a:solidFill>
                            <a:latin typeface="Futura Round Demi"/>
                            <a:ea typeface="Cairo"/>
                            <a:cs typeface="Cairo"/>
                            <a:sym typeface="Cairo"/>
                          </a:rPr>
                          <a:t>ADS in cards</a:t>
                        </a:r>
                        <a:endParaRPr sz="1600">
                          <a:solidFill>
                            <a:schemeClr val="dk1"/>
                          </a:solidFill>
                          <a:latin typeface="Futura Round Demi"/>
                          <a:ea typeface="Cairo"/>
                          <a:cs typeface="Cairo"/>
                          <a:sym typeface="Cairo"/>
                        </a:endParaRPr>
                      </a:p>
                      <a:p>
                        <a:pPr marL="0" lvl="0" indent="0" algn="ctr" rtl="0">
                          <a:spcBef>
                            <a:spcPts val="0"/>
                          </a:spcBef>
                          <a:spcAft>
                            <a:spcPts val="0"/>
                          </a:spcAft>
                          <a:buClr>
                            <a:srgbClr val="000000"/>
                          </a:buClr>
                          <a:buFont typeface="Arial"/>
                          <a:buNone/>
                        </a:pPr>
                        <a:endParaRPr sz="1600">
                          <a:solidFill>
                            <a:schemeClr val="dk1"/>
                          </a:solidFill>
                          <a:latin typeface="Futura Round Demi" pitchFamily="2" charset="0"/>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rPr>
                          <a:t>Similar to tinder system of advertisement</a:t>
                        </a:r>
                        <a:endParaRPr sz="1600">
                          <a:solidFill>
                            <a:schemeClr val="dk1"/>
                          </a:solidFill>
                          <a:latin typeface="Futura Round Demi" pitchFamily="2" charset="0"/>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87708">
                  <a:tc>
                    <a:txBody>
                      <a:bodyPr/>
                      <a:lstStyle/>
                      <a:p>
                        <a:pPr marL="0" lvl="0" indent="0" algn="ctr" rtl="0">
                          <a:spcBef>
                            <a:spcPts val="0"/>
                          </a:spcBef>
                          <a:spcAft>
                            <a:spcPts val="0"/>
                          </a:spcAft>
                          <a:buNone/>
                        </a:pPr>
                        <a:r>
                          <a:rPr lang="en" sz="2500" dirty="0">
                            <a:solidFill>
                              <a:schemeClr val="dk2"/>
                            </a:solidFill>
                            <a:latin typeface="Futura Round Demi"/>
                            <a:ea typeface="Staatliches"/>
                            <a:cs typeface="Staatliches"/>
                            <a:sym typeface="Staatliches"/>
                          </a:rPr>
                          <a:t>ADS</a:t>
                        </a:r>
                        <a:endParaRPr sz="2500" dirty="0">
                          <a:solidFill>
                            <a:schemeClr val="dk2"/>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3" name="Google Shape;1843;p54">
              <a:extLst>
                <a:ext uri="{FF2B5EF4-FFF2-40B4-BE49-F238E27FC236}">
                  <a16:creationId xmlns:a16="http://schemas.microsoft.com/office/drawing/2014/main" id="{7B0D01A4-0F1D-F29E-2B1B-41AB1EB1215C}"/>
                </a:ext>
              </a:extLst>
            </p:cNvPr>
            <p:cNvGraphicFramePr/>
            <p:nvPr>
              <p:extLst>
                <p:ext uri="{D42A27DB-BD31-4B8C-83A1-F6EECF244321}">
                  <p14:modId xmlns:p14="http://schemas.microsoft.com/office/powerpoint/2010/main" val="3082283737"/>
                </p:ext>
              </p:extLst>
            </p:nvPr>
          </p:nvGraphicFramePr>
          <p:xfrm>
            <a:off x="5034333" y="2435141"/>
            <a:ext cx="2124509" cy="2906728"/>
          </p:xfrm>
          <a:graphic>
            <a:graphicData uri="http://schemas.openxmlformats.org/drawingml/2006/table">
              <a:tbl>
                <a:tblPr>
                  <a:noFill/>
                </a:tblPr>
                <a:tblGrid>
                  <a:gridCol w="2482125">
                    <a:extLst>
                      <a:ext uri="{9D8B030D-6E8A-4147-A177-3AD203B41FA5}">
                        <a16:colId xmlns:a16="http://schemas.microsoft.com/office/drawing/2014/main" val="20000"/>
                      </a:ext>
                    </a:extLst>
                  </a:gridCol>
                </a:tblGrid>
                <a:tr h="907762">
                  <a:tc>
                    <a:txBody>
                      <a:bodyPr/>
                      <a:lstStyle/>
                      <a:p>
                        <a:pPr marL="0" lvl="0" indent="0" algn="ctr" rtl="0">
                          <a:spcBef>
                            <a:spcPts val="0"/>
                          </a:spcBef>
                          <a:spcAft>
                            <a:spcPts val="0"/>
                          </a:spcAft>
                          <a:buNone/>
                        </a:pPr>
                        <a:r>
                          <a:rPr lang="en" sz="3000">
                            <a:solidFill>
                              <a:schemeClr val="dk1"/>
                            </a:solidFill>
                            <a:latin typeface="Futura Round Demi"/>
                            <a:ea typeface="Staatliches"/>
                            <a:cs typeface="Staatliches"/>
                            <a:sym typeface="Staatliches"/>
                          </a:rPr>
                          <a:t>$</a:t>
                        </a:r>
                        <a:r>
                          <a:rPr lang="en" sz="3000">
                            <a:solidFill>
                              <a:schemeClr val="dk1"/>
                            </a:solidFill>
                            <a:latin typeface="Futura Round Demi"/>
                            <a:ea typeface="Staatliches"/>
                            <a:cs typeface="Staatliches"/>
                          </a:rPr>
                          <a:t>0.5-infty</a:t>
                        </a:r>
                        <a:endParaRPr lang="en" sz="3600">
                          <a:solidFill>
                            <a:schemeClr val="dk1"/>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580489">
                  <a:tc>
                    <a:txBody>
                      <a:bodyPr/>
                      <a:lstStyle/>
                      <a:p>
                        <a:pPr marL="0" lvl="0" indent="0" algn="ctr" rtl="0">
                          <a:spcBef>
                            <a:spcPts val="0"/>
                          </a:spcBef>
                          <a:spcAft>
                            <a:spcPts val="0"/>
                          </a:spcAft>
                          <a:buNone/>
                        </a:pPr>
                        <a:r>
                          <a:rPr lang="en-US" sz="1600">
                            <a:solidFill>
                              <a:schemeClr val="dk1"/>
                            </a:solidFill>
                            <a:latin typeface="Futura Round Demi"/>
                            <a:ea typeface="Cairo"/>
                            <a:cs typeface="Cairo"/>
                            <a:sym typeface="Cairo"/>
                          </a:rPr>
                          <a:t>Events may be with a fee</a:t>
                        </a:r>
                        <a:endParaRPr sz="1600">
                          <a:solidFill>
                            <a:schemeClr val="dk1"/>
                          </a:solidFill>
                          <a:latin typeface="Futura Round Demi"/>
                          <a:ea typeface="Cairo"/>
                          <a:cs typeface="Cairo"/>
                          <a:sym typeface="Cairo"/>
                        </a:endParaRPr>
                      </a:p>
                      <a:p>
                        <a:pPr marL="0" lvl="0" indent="0" algn="ctr" rtl="0">
                          <a:spcBef>
                            <a:spcPts val="0"/>
                          </a:spcBef>
                          <a:spcAft>
                            <a:spcPts val="0"/>
                          </a:spcAft>
                          <a:buNone/>
                        </a:pPr>
                        <a:endParaRPr sz="1600">
                          <a:solidFill>
                            <a:schemeClr val="dk1"/>
                          </a:solidFill>
                          <a:latin typeface="Futura Round Demi" pitchFamily="2" charset="0"/>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sym typeface="Cairo"/>
                          </a:rPr>
                          <a:t>Suits for some club events;</a:t>
                        </a:r>
                        <a:endParaRPr sz="1600">
                          <a:solidFill>
                            <a:schemeClr val="dk1"/>
                          </a:solidFill>
                          <a:latin typeface="Futura Round Demi"/>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sym typeface="Cairo"/>
                          </a:rPr>
                          <a:t>Filtering</a:t>
                        </a:r>
                        <a:endParaRPr sz="1800">
                          <a:solidFill>
                            <a:schemeClr val="dk1"/>
                          </a:solidFill>
                          <a:latin typeface="Futura Round Demi"/>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07762">
                  <a:tc>
                    <a:txBody>
                      <a:bodyPr/>
                      <a:lstStyle/>
                      <a:p>
                        <a:pPr marL="0" lvl="0" indent="0" algn="ctr" rtl="0">
                          <a:spcBef>
                            <a:spcPts val="0"/>
                          </a:spcBef>
                          <a:spcAft>
                            <a:spcPts val="0"/>
                          </a:spcAft>
                          <a:buNone/>
                        </a:pPr>
                        <a:r>
                          <a:rPr lang="en" sz="2500">
                            <a:solidFill>
                              <a:schemeClr val="dk2"/>
                            </a:solidFill>
                            <a:latin typeface="Futura Round Demi"/>
                            <a:ea typeface="Staatliches"/>
                            <a:cs typeface="Staatliches"/>
                            <a:sym typeface="Staatliches"/>
                          </a:rPr>
                          <a:t>Events fee</a:t>
                        </a:r>
                        <a:endParaRPr sz="2500">
                          <a:solidFill>
                            <a:schemeClr val="dk2"/>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4" name="Google Shape;1844;p54">
              <a:extLst>
                <a:ext uri="{FF2B5EF4-FFF2-40B4-BE49-F238E27FC236}">
                  <a16:creationId xmlns:a16="http://schemas.microsoft.com/office/drawing/2014/main" id="{97DBD8DF-7CF6-1741-F430-43361A16867C}"/>
                </a:ext>
              </a:extLst>
            </p:cNvPr>
            <p:cNvGraphicFramePr/>
            <p:nvPr>
              <p:extLst>
                <p:ext uri="{D42A27DB-BD31-4B8C-83A1-F6EECF244321}">
                  <p14:modId xmlns:p14="http://schemas.microsoft.com/office/powerpoint/2010/main" val="610629560"/>
                </p:ext>
              </p:extLst>
            </p:nvPr>
          </p:nvGraphicFramePr>
          <p:xfrm>
            <a:off x="7642548" y="2435141"/>
            <a:ext cx="2124509" cy="2906729"/>
          </p:xfrm>
          <a:graphic>
            <a:graphicData uri="http://schemas.openxmlformats.org/drawingml/2006/table">
              <a:tbl>
                <a:tblPr>
                  <a:noFill/>
                </a:tblPr>
                <a:tblGrid>
                  <a:gridCol w="2482125">
                    <a:extLst>
                      <a:ext uri="{9D8B030D-6E8A-4147-A177-3AD203B41FA5}">
                        <a16:colId xmlns:a16="http://schemas.microsoft.com/office/drawing/2014/main" val="20000"/>
                      </a:ext>
                    </a:extLst>
                  </a:gridCol>
                </a:tblGrid>
                <a:tr h="867568">
                  <a:tc>
                    <a:txBody>
                      <a:bodyPr/>
                      <a:lstStyle/>
                      <a:p>
                        <a:pPr marL="0" lvl="0" indent="0" algn="ctr" rtl="0">
                          <a:spcBef>
                            <a:spcPts val="0"/>
                          </a:spcBef>
                          <a:spcAft>
                            <a:spcPts val="0"/>
                          </a:spcAft>
                          <a:buNone/>
                        </a:pPr>
                        <a:r>
                          <a:rPr lang="en" sz="3000">
                            <a:solidFill>
                              <a:schemeClr val="dk1"/>
                            </a:solidFill>
                            <a:latin typeface="Futura Round Demi"/>
                            <a:ea typeface="Staatliches"/>
                            <a:cs typeface="Staatliches"/>
                            <a:sym typeface="Staatliches"/>
                          </a:rPr>
                          <a:t>$</a:t>
                        </a:r>
                        <a:r>
                          <a:rPr lang="en" sz="3000">
                            <a:solidFill>
                              <a:schemeClr val="dk1"/>
                            </a:solidFill>
                            <a:latin typeface="Futura Round Demi"/>
                            <a:ea typeface="Staatliches"/>
                            <a:cs typeface="Staatliches"/>
                          </a:rPr>
                          <a:t>2.99</a:t>
                        </a:r>
                        <a:endParaRPr sz="3000">
                          <a:solidFill>
                            <a:schemeClr val="dk1"/>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510507">
                  <a:tc>
                    <a:txBody>
                      <a:bodyPr/>
                      <a:lstStyle/>
                      <a:p>
                        <a:pPr marL="0" lvl="0" indent="0" algn="ctr" rtl="0">
                          <a:spcBef>
                            <a:spcPts val="0"/>
                          </a:spcBef>
                          <a:spcAft>
                            <a:spcPts val="0"/>
                          </a:spcAft>
                          <a:buNone/>
                        </a:pPr>
                        <a:r>
                          <a:rPr lang="en-US" sz="1600" dirty="0">
                            <a:solidFill>
                              <a:schemeClr val="dk1"/>
                            </a:solidFill>
                            <a:latin typeface="Futura Round Demi"/>
                            <a:ea typeface="Cairo"/>
                            <a:cs typeface="Cairo"/>
                          </a:rPr>
                          <a:t>Subscription based revenue model</a:t>
                        </a:r>
                        <a:endParaRPr sz="1600" dirty="0">
                          <a:solidFill>
                            <a:schemeClr val="dk1"/>
                          </a:solidFill>
                          <a:latin typeface="Futura Round Demi" pitchFamily="2" charset="0"/>
                          <a:ea typeface="Cairo"/>
                          <a:cs typeface="Cairo"/>
                          <a:sym typeface="Cairo"/>
                        </a:endParaRPr>
                      </a:p>
                      <a:p>
                        <a:pPr marL="0" lvl="0" indent="0" algn="ctr" rtl="0">
                          <a:spcBef>
                            <a:spcPts val="0"/>
                          </a:spcBef>
                          <a:spcAft>
                            <a:spcPts val="0"/>
                          </a:spcAft>
                          <a:buNone/>
                        </a:pPr>
                        <a:endParaRPr sz="1600" dirty="0">
                          <a:solidFill>
                            <a:schemeClr val="dk1"/>
                          </a:solidFill>
                          <a:latin typeface="Futura Round Demi" pitchFamily="2" charset="0"/>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dirty="0">
                            <a:solidFill>
                              <a:schemeClr val="dk1"/>
                            </a:solidFill>
                            <a:latin typeface="Futura Round Demi"/>
                            <a:ea typeface="Cairo"/>
                            <a:cs typeface="Cairo"/>
                          </a:rPr>
                          <a:t>Needs improvement</a:t>
                        </a:r>
                        <a:endParaRPr lang="en" sz="1600" dirty="0">
                          <a:solidFill>
                            <a:schemeClr val="dk1"/>
                          </a:solidFill>
                          <a:latin typeface="Futura Round Demi"/>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17940">
                  <a:tc>
                    <a:txBody>
                      <a:bodyPr/>
                      <a:lstStyle/>
                      <a:p>
                        <a:pPr marL="0" lvl="0" indent="0" algn="ctr" rtl="0">
                          <a:spcBef>
                            <a:spcPts val="0"/>
                          </a:spcBef>
                          <a:spcAft>
                            <a:spcPts val="0"/>
                          </a:spcAft>
                          <a:buNone/>
                        </a:pPr>
                        <a:r>
                          <a:rPr lang="en" sz="2500" dirty="0">
                            <a:solidFill>
                              <a:schemeClr val="dk2"/>
                            </a:solidFill>
                            <a:latin typeface="Futura Round Demi"/>
                            <a:ea typeface="Staatliches"/>
                            <a:cs typeface="Staatliches"/>
                            <a:sym typeface="Staatliches"/>
                          </a:rPr>
                          <a:t>Secretary problem</a:t>
                        </a:r>
                        <a:endParaRPr sz="2500" dirty="0">
                          <a:solidFill>
                            <a:schemeClr val="dk2"/>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Tree>
    <p:extLst>
      <p:ext uri="{BB962C8B-B14F-4D97-AF65-F5344CB8AC3E}">
        <p14:creationId xmlns:p14="http://schemas.microsoft.com/office/powerpoint/2010/main" val="412473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938C9B-8CA2-9BBB-3E0F-CF61A183BB00}"/>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CE294E7-A641-4DFF-2973-B547115A61F4}"/>
              </a:ext>
            </a:extLst>
          </p:cNvPr>
          <p:cNvSpPr>
            <a:spLocks noGrp="1"/>
          </p:cNvSpPr>
          <p:nvPr>
            <p:ph type="body" sz="quarter" idx="14"/>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47D35C3E-9EA0-859E-C898-FCE01182908D}"/>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First year plan</a:t>
            </a:r>
          </a:p>
        </p:txBody>
      </p:sp>
      <p:sp>
        <p:nvSpPr>
          <p:cNvPr id="8" name="Title 7">
            <a:extLst>
              <a:ext uri="{FF2B5EF4-FFF2-40B4-BE49-F238E27FC236}">
                <a16:creationId xmlns:a16="http://schemas.microsoft.com/office/drawing/2014/main" id="{3E412691-2031-E268-2B4C-3790AC5B9CB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First year plan</a:t>
            </a:r>
          </a:p>
        </p:txBody>
      </p:sp>
      <p:grpSp>
        <p:nvGrpSpPr>
          <p:cNvPr id="122" name="Group 121">
            <a:extLst>
              <a:ext uri="{FF2B5EF4-FFF2-40B4-BE49-F238E27FC236}">
                <a16:creationId xmlns:a16="http://schemas.microsoft.com/office/drawing/2014/main" id="{FCE9F668-12B0-9967-18AA-22945DDB5FDC}"/>
              </a:ext>
            </a:extLst>
          </p:cNvPr>
          <p:cNvGrpSpPr/>
          <p:nvPr/>
        </p:nvGrpSpPr>
        <p:grpSpPr>
          <a:xfrm>
            <a:off x="4260333" y="2227535"/>
            <a:ext cx="3671334" cy="3811211"/>
            <a:chOff x="4840899" y="3129185"/>
            <a:chExt cx="2105650" cy="2185875"/>
          </a:xfrm>
        </p:grpSpPr>
        <p:grpSp>
          <p:nvGrpSpPr>
            <p:cNvPr id="17" name="Google Shape;1864;p56">
              <a:extLst>
                <a:ext uri="{FF2B5EF4-FFF2-40B4-BE49-F238E27FC236}">
                  <a16:creationId xmlns:a16="http://schemas.microsoft.com/office/drawing/2014/main" id="{80D6E714-1214-CB18-A238-1334E8092658}"/>
                </a:ext>
              </a:extLst>
            </p:cNvPr>
            <p:cNvGrpSpPr/>
            <p:nvPr/>
          </p:nvGrpSpPr>
          <p:grpSpPr>
            <a:xfrm>
              <a:off x="4840899" y="3129185"/>
              <a:ext cx="2105650" cy="2185875"/>
              <a:chOff x="3519175" y="1908150"/>
              <a:chExt cx="2105650" cy="2185875"/>
            </a:xfrm>
          </p:grpSpPr>
          <p:sp>
            <p:nvSpPr>
              <p:cNvPr id="18" name="Google Shape;1865;p56">
                <a:extLst>
                  <a:ext uri="{FF2B5EF4-FFF2-40B4-BE49-F238E27FC236}">
                    <a16:creationId xmlns:a16="http://schemas.microsoft.com/office/drawing/2014/main" id="{4CE3412B-3F0C-35E5-8DCF-6EA21F0E529F}"/>
                  </a:ext>
                </a:extLst>
              </p:cNvPr>
              <p:cNvSpPr/>
              <p:nvPr/>
            </p:nvSpPr>
            <p:spPr>
              <a:xfrm>
                <a:off x="3519175" y="1908150"/>
                <a:ext cx="752100" cy="7521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866;p56">
                <a:extLst>
                  <a:ext uri="{FF2B5EF4-FFF2-40B4-BE49-F238E27FC236}">
                    <a16:creationId xmlns:a16="http://schemas.microsoft.com/office/drawing/2014/main" id="{E07CC817-7A2B-2F4A-A2C2-64C54E046C90}"/>
                  </a:ext>
                </a:extLst>
              </p:cNvPr>
              <p:cNvSpPr/>
              <p:nvPr/>
            </p:nvSpPr>
            <p:spPr>
              <a:xfrm>
                <a:off x="3519175" y="3341925"/>
                <a:ext cx="752100" cy="752100"/>
              </a:xfrm>
              <a:prstGeom prst="ellipse">
                <a:avLst/>
              </a:prstGeom>
              <a:solidFill>
                <a:schemeClr val="lt2"/>
              </a:solidFill>
              <a:ln w="571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1867;p56">
                <a:extLst>
                  <a:ext uri="{FF2B5EF4-FFF2-40B4-BE49-F238E27FC236}">
                    <a16:creationId xmlns:a16="http://schemas.microsoft.com/office/drawing/2014/main" id="{D56FE1F0-DD6E-38FD-C7CB-0201C87B4A61}"/>
                  </a:ext>
                </a:extLst>
              </p:cNvPr>
              <p:cNvSpPr/>
              <p:nvPr/>
            </p:nvSpPr>
            <p:spPr>
              <a:xfrm>
                <a:off x="4872725" y="1908150"/>
                <a:ext cx="752100" cy="7521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1868;p56">
                <a:extLst>
                  <a:ext uri="{FF2B5EF4-FFF2-40B4-BE49-F238E27FC236}">
                    <a16:creationId xmlns:a16="http://schemas.microsoft.com/office/drawing/2014/main" id="{C2102ED5-0A0D-2844-211F-FB75FF4EF100}"/>
                  </a:ext>
                </a:extLst>
              </p:cNvPr>
              <p:cNvSpPr/>
              <p:nvPr/>
            </p:nvSpPr>
            <p:spPr>
              <a:xfrm>
                <a:off x="4872725" y="3341925"/>
                <a:ext cx="752100" cy="7521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22" name="Google Shape;1869;p56">
                <a:extLst>
                  <a:ext uri="{FF2B5EF4-FFF2-40B4-BE49-F238E27FC236}">
                    <a16:creationId xmlns:a16="http://schemas.microsoft.com/office/drawing/2014/main" id="{6D7CDCF6-AF5E-3DE4-7EAB-E34D32F69542}"/>
                  </a:ext>
                </a:extLst>
              </p:cNvPr>
              <p:cNvCxnSpPr>
                <a:stCxn id="18" idx="6"/>
                <a:endCxn id="20" idx="2"/>
              </p:cNvCxnSpPr>
              <p:nvPr/>
            </p:nvCxnSpPr>
            <p:spPr>
              <a:xfrm>
                <a:off x="4271275" y="2284200"/>
                <a:ext cx="601500" cy="0"/>
              </a:xfrm>
              <a:prstGeom prst="straightConnector1">
                <a:avLst/>
              </a:prstGeom>
              <a:noFill/>
              <a:ln w="76200" cap="flat" cmpd="sng">
                <a:solidFill>
                  <a:schemeClr val="dk1"/>
                </a:solidFill>
                <a:prstDash val="solid"/>
                <a:round/>
                <a:headEnd type="none" w="med" len="med"/>
                <a:tailEnd type="none" w="med" len="med"/>
              </a:ln>
            </p:spPr>
          </p:cxnSp>
          <p:cxnSp>
            <p:nvCxnSpPr>
              <p:cNvPr id="23" name="Google Shape;1870;p56">
                <a:extLst>
                  <a:ext uri="{FF2B5EF4-FFF2-40B4-BE49-F238E27FC236}">
                    <a16:creationId xmlns:a16="http://schemas.microsoft.com/office/drawing/2014/main" id="{B6C52482-C968-8C6B-C5FF-CB019E098907}"/>
                  </a:ext>
                </a:extLst>
              </p:cNvPr>
              <p:cNvCxnSpPr>
                <a:cxnSpLocks/>
                <a:stCxn id="20" idx="4"/>
                <a:endCxn id="19" idx="0"/>
              </p:cNvCxnSpPr>
              <p:nvPr/>
            </p:nvCxnSpPr>
            <p:spPr>
              <a:xfrm rot="5400000">
                <a:off x="4231163" y="2324312"/>
                <a:ext cx="681675" cy="1353550"/>
              </a:xfrm>
              <a:prstGeom prst="bentConnector3">
                <a:avLst>
                  <a:gd name="adj1" fmla="val 50000"/>
                </a:avLst>
              </a:prstGeom>
              <a:noFill/>
              <a:ln w="76200" cap="flat" cmpd="sng">
                <a:solidFill>
                  <a:schemeClr val="dk1"/>
                </a:solidFill>
                <a:prstDash val="solid"/>
                <a:round/>
                <a:headEnd type="none" w="med" len="med"/>
                <a:tailEnd type="none" w="med" len="med"/>
              </a:ln>
            </p:spPr>
          </p:cxnSp>
          <p:cxnSp>
            <p:nvCxnSpPr>
              <p:cNvPr id="24" name="Google Shape;1871;p56">
                <a:extLst>
                  <a:ext uri="{FF2B5EF4-FFF2-40B4-BE49-F238E27FC236}">
                    <a16:creationId xmlns:a16="http://schemas.microsoft.com/office/drawing/2014/main" id="{3C2896C7-B7EF-40C3-5747-F7FD2C2B3C9C}"/>
                  </a:ext>
                </a:extLst>
              </p:cNvPr>
              <p:cNvCxnSpPr>
                <a:cxnSpLocks/>
                <a:stCxn id="19" idx="6"/>
                <a:endCxn id="21" idx="2"/>
              </p:cNvCxnSpPr>
              <p:nvPr/>
            </p:nvCxnSpPr>
            <p:spPr>
              <a:xfrm>
                <a:off x="4271275" y="3717975"/>
                <a:ext cx="601500" cy="0"/>
              </a:xfrm>
              <a:prstGeom prst="straightConnector1">
                <a:avLst/>
              </a:prstGeom>
              <a:noFill/>
              <a:ln w="76200" cap="flat" cmpd="sng">
                <a:solidFill>
                  <a:schemeClr val="dk1"/>
                </a:solidFill>
                <a:prstDash val="solid"/>
                <a:round/>
                <a:headEnd type="none" w="med" len="med"/>
                <a:tailEnd type="none" w="med" len="med"/>
              </a:ln>
            </p:spPr>
          </p:cxnSp>
        </p:grpSp>
        <p:grpSp>
          <p:nvGrpSpPr>
            <p:cNvPr id="87" name="Google Shape;1934;p56">
              <a:extLst>
                <a:ext uri="{FF2B5EF4-FFF2-40B4-BE49-F238E27FC236}">
                  <a16:creationId xmlns:a16="http://schemas.microsoft.com/office/drawing/2014/main" id="{E1EB807C-D35B-80B2-FE8C-D681DF5FC91C}"/>
                </a:ext>
              </a:extLst>
            </p:cNvPr>
            <p:cNvGrpSpPr/>
            <p:nvPr/>
          </p:nvGrpSpPr>
          <p:grpSpPr>
            <a:xfrm>
              <a:off x="5053419" y="4754555"/>
              <a:ext cx="327053" cy="368896"/>
              <a:chOff x="5364617" y="4307843"/>
              <a:chExt cx="285986" cy="322575"/>
            </a:xfrm>
          </p:grpSpPr>
          <p:sp>
            <p:nvSpPr>
              <p:cNvPr id="88" name="Google Shape;1935;p56">
                <a:extLst>
                  <a:ext uri="{FF2B5EF4-FFF2-40B4-BE49-F238E27FC236}">
                    <a16:creationId xmlns:a16="http://schemas.microsoft.com/office/drawing/2014/main" id="{2C515DBD-02E9-022B-2AD2-BCE96307D30D}"/>
                  </a:ext>
                </a:extLst>
              </p:cNvPr>
              <p:cNvSpPr/>
              <p:nvPr/>
            </p:nvSpPr>
            <p:spPr>
              <a:xfrm>
                <a:off x="5374977" y="4569305"/>
                <a:ext cx="84059" cy="52271"/>
              </a:xfrm>
              <a:custGeom>
                <a:avLst/>
                <a:gdLst/>
                <a:ahLst/>
                <a:cxnLst/>
                <a:rect l="l" t="t" r="r" b="b"/>
                <a:pathLst>
                  <a:path w="3205" h="1993" extrusionOk="0">
                    <a:moveTo>
                      <a:pt x="2550" y="622"/>
                    </a:moveTo>
                    <a:cubicBezTo>
                      <a:pt x="2738" y="622"/>
                      <a:pt x="2738" y="906"/>
                      <a:pt x="2550" y="906"/>
                    </a:cubicBezTo>
                    <a:lnTo>
                      <a:pt x="606" y="906"/>
                    </a:lnTo>
                    <a:cubicBezTo>
                      <a:pt x="529" y="906"/>
                      <a:pt x="462" y="843"/>
                      <a:pt x="462" y="766"/>
                    </a:cubicBezTo>
                    <a:cubicBezTo>
                      <a:pt x="462" y="684"/>
                      <a:pt x="529" y="622"/>
                      <a:pt x="606" y="622"/>
                    </a:cubicBezTo>
                    <a:close/>
                    <a:moveTo>
                      <a:pt x="0" y="1"/>
                    </a:moveTo>
                    <a:lnTo>
                      <a:pt x="0" y="1993"/>
                    </a:lnTo>
                    <a:lnTo>
                      <a:pt x="3205" y="1993"/>
                    </a:lnTo>
                    <a:lnTo>
                      <a:pt x="3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1936;p56">
                <a:extLst>
                  <a:ext uri="{FF2B5EF4-FFF2-40B4-BE49-F238E27FC236}">
                    <a16:creationId xmlns:a16="http://schemas.microsoft.com/office/drawing/2014/main" id="{EEDE22D5-1411-F75D-58B3-8B888C26499C}"/>
                  </a:ext>
                </a:extLst>
              </p:cNvPr>
              <p:cNvSpPr/>
              <p:nvPr/>
            </p:nvSpPr>
            <p:spPr>
              <a:xfrm>
                <a:off x="5466328" y="4489547"/>
                <a:ext cx="84085" cy="132029"/>
              </a:xfrm>
              <a:custGeom>
                <a:avLst/>
                <a:gdLst/>
                <a:ahLst/>
                <a:cxnLst/>
                <a:rect l="l" t="t" r="r" b="b"/>
                <a:pathLst>
                  <a:path w="3206" h="5034" extrusionOk="0">
                    <a:moveTo>
                      <a:pt x="2566" y="622"/>
                    </a:moveTo>
                    <a:cubicBezTo>
                      <a:pt x="2753" y="622"/>
                      <a:pt x="2753" y="906"/>
                      <a:pt x="2566" y="906"/>
                    </a:cubicBezTo>
                    <a:lnTo>
                      <a:pt x="622" y="906"/>
                    </a:lnTo>
                    <a:cubicBezTo>
                      <a:pt x="545" y="906"/>
                      <a:pt x="482" y="843"/>
                      <a:pt x="482" y="766"/>
                    </a:cubicBezTo>
                    <a:cubicBezTo>
                      <a:pt x="482" y="684"/>
                      <a:pt x="545" y="622"/>
                      <a:pt x="622" y="622"/>
                    </a:cubicBezTo>
                    <a:close/>
                    <a:moveTo>
                      <a:pt x="1" y="1"/>
                    </a:moveTo>
                    <a:lnTo>
                      <a:pt x="1" y="5034"/>
                    </a:lnTo>
                    <a:lnTo>
                      <a:pt x="3205" y="5034"/>
                    </a:lnTo>
                    <a:lnTo>
                      <a:pt x="3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 name="Google Shape;1937;p56">
                <a:extLst>
                  <a:ext uri="{FF2B5EF4-FFF2-40B4-BE49-F238E27FC236}">
                    <a16:creationId xmlns:a16="http://schemas.microsoft.com/office/drawing/2014/main" id="{367076CF-77F7-4F32-D7D0-5752A22634BE}"/>
                  </a:ext>
                </a:extLst>
              </p:cNvPr>
              <p:cNvSpPr/>
              <p:nvPr/>
            </p:nvSpPr>
            <p:spPr>
              <a:xfrm>
                <a:off x="5557835" y="4403731"/>
                <a:ext cx="87731" cy="217846"/>
              </a:xfrm>
              <a:custGeom>
                <a:avLst/>
                <a:gdLst/>
                <a:ahLst/>
                <a:cxnLst/>
                <a:rect l="l" t="t" r="r" b="b"/>
                <a:pathLst>
                  <a:path w="3345" h="8306" extrusionOk="0">
                    <a:moveTo>
                      <a:pt x="2570" y="626"/>
                    </a:moveTo>
                    <a:cubicBezTo>
                      <a:pt x="2762" y="626"/>
                      <a:pt x="2762" y="910"/>
                      <a:pt x="2570" y="910"/>
                    </a:cubicBezTo>
                    <a:lnTo>
                      <a:pt x="631" y="910"/>
                    </a:lnTo>
                    <a:cubicBezTo>
                      <a:pt x="554" y="910"/>
                      <a:pt x="486" y="843"/>
                      <a:pt x="486" y="766"/>
                    </a:cubicBezTo>
                    <a:cubicBezTo>
                      <a:pt x="486" y="689"/>
                      <a:pt x="554" y="626"/>
                      <a:pt x="631" y="626"/>
                    </a:cubicBezTo>
                    <a:close/>
                    <a:moveTo>
                      <a:pt x="0" y="1"/>
                    </a:moveTo>
                    <a:lnTo>
                      <a:pt x="0" y="8306"/>
                    </a:lnTo>
                    <a:lnTo>
                      <a:pt x="3345" y="8306"/>
                    </a:lnTo>
                    <a:lnTo>
                      <a:pt x="3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1938;p56">
                <a:extLst>
                  <a:ext uri="{FF2B5EF4-FFF2-40B4-BE49-F238E27FC236}">
                    <a16:creationId xmlns:a16="http://schemas.microsoft.com/office/drawing/2014/main" id="{8CDE9706-CF8D-71DE-35A0-15AAAB7912AF}"/>
                  </a:ext>
                </a:extLst>
              </p:cNvPr>
              <p:cNvSpPr/>
              <p:nvPr/>
            </p:nvSpPr>
            <p:spPr>
              <a:xfrm>
                <a:off x="5366008" y="4395026"/>
                <a:ext cx="284595" cy="235392"/>
              </a:xfrm>
              <a:custGeom>
                <a:avLst/>
                <a:gdLst/>
                <a:ahLst/>
                <a:cxnLst/>
                <a:rect l="l" t="t" r="r" b="b"/>
                <a:pathLst>
                  <a:path w="10851" h="8975" extrusionOk="0">
                    <a:moveTo>
                      <a:pt x="3489" y="6699"/>
                    </a:moveTo>
                    <a:lnTo>
                      <a:pt x="3489" y="8590"/>
                    </a:lnTo>
                    <a:lnTo>
                      <a:pt x="395" y="8590"/>
                    </a:lnTo>
                    <a:lnTo>
                      <a:pt x="395" y="6699"/>
                    </a:lnTo>
                    <a:close/>
                    <a:moveTo>
                      <a:pt x="6978" y="3658"/>
                    </a:moveTo>
                    <a:lnTo>
                      <a:pt x="6978" y="8590"/>
                    </a:lnTo>
                    <a:lnTo>
                      <a:pt x="3884" y="8590"/>
                    </a:lnTo>
                    <a:lnTo>
                      <a:pt x="3884" y="6502"/>
                    </a:lnTo>
                    <a:lnTo>
                      <a:pt x="3884" y="3658"/>
                    </a:lnTo>
                    <a:close/>
                    <a:moveTo>
                      <a:pt x="7162" y="1"/>
                    </a:moveTo>
                    <a:cubicBezTo>
                      <a:pt x="7060" y="1"/>
                      <a:pt x="6978" y="90"/>
                      <a:pt x="6978" y="193"/>
                    </a:cubicBezTo>
                    <a:lnTo>
                      <a:pt x="6978" y="3268"/>
                    </a:lnTo>
                    <a:lnTo>
                      <a:pt x="3682" y="3268"/>
                    </a:lnTo>
                    <a:cubicBezTo>
                      <a:pt x="3576" y="3268"/>
                      <a:pt x="3489" y="3355"/>
                      <a:pt x="3489" y="3465"/>
                    </a:cubicBezTo>
                    <a:lnTo>
                      <a:pt x="3489" y="6309"/>
                    </a:lnTo>
                    <a:lnTo>
                      <a:pt x="198" y="6309"/>
                    </a:lnTo>
                    <a:cubicBezTo>
                      <a:pt x="87" y="6309"/>
                      <a:pt x="1" y="6396"/>
                      <a:pt x="1" y="6502"/>
                    </a:cubicBezTo>
                    <a:lnTo>
                      <a:pt x="1" y="8782"/>
                    </a:lnTo>
                    <a:cubicBezTo>
                      <a:pt x="1" y="8888"/>
                      <a:pt x="87" y="8975"/>
                      <a:pt x="198" y="8975"/>
                    </a:cubicBezTo>
                    <a:lnTo>
                      <a:pt x="10659" y="8975"/>
                    </a:lnTo>
                    <a:cubicBezTo>
                      <a:pt x="10764" y="8975"/>
                      <a:pt x="10851" y="8888"/>
                      <a:pt x="10851" y="8782"/>
                    </a:cubicBezTo>
                    <a:lnTo>
                      <a:pt x="10851" y="1680"/>
                    </a:lnTo>
                    <a:cubicBezTo>
                      <a:pt x="10851" y="1550"/>
                      <a:pt x="10754" y="1485"/>
                      <a:pt x="10656" y="1485"/>
                    </a:cubicBezTo>
                    <a:cubicBezTo>
                      <a:pt x="10559" y="1485"/>
                      <a:pt x="10461" y="1550"/>
                      <a:pt x="10461" y="1680"/>
                    </a:cubicBezTo>
                    <a:lnTo>
                      <a:pt x="10461" y="8590"/>
                    </a:lnTo>
                    <a:lnTo>
                      <a:pt x="7362" y="8590"/>
                    </a:lnTo>
                    <a:lnTo>
                      <a:pt x="7362" y="386"/>
                    </a:lnTo>
                    <a:lnTo>
                      <a:pt x="10461" y="386"/>
                    </a:lnTo>
                    <a:lnTo>
                      <a:pt x="10461" y="915"/>
                    </a:lnTo>
                    <a:cubicBezTo>
                      <a:pt x="10461" y="1018"/>
                      <a:pt x="10544" y="1108"/>
                      <a:pt x="10650" y="1108"/>
                    </a:cubicBezTo>
                    <a:cubicBezTo>
                      <a:pt x="10653" y="1108"/>
                      <a:pt x="10656" y="1108"/>
                      <a:pt x="10659" y="1108"/>
                    </a:cubicBezTo>
                    <a:cubicBezTo>
                      <a:pt x="10764" y="1108"/>
                      <a:pt x="10851" y="1021"/>
                      <a:pt x="10851" y="915"/>
                    </a:cubicBezTo>
                    <a:lnTo>
                      <a:pt x="10851" y="193"/>
                    </a:lnTo>
                    <a:cubicBezTo>
                      <a:pt x="10851" y="88"/>
                      <a:pt x="10764" y="1"/>
                      <a:pt x="10659" y="1"/>
                    </a:cubicBezTo>
                    <a:lnTo>
                      <a:pt x="7170" y="1"/>
                    </a:lnTo>
                    <a:cubicBezTo>
                      <a:pt x="7167" y="1"/>
                      <a:pt x="7165" y="1"/>
                      <a:pt x="7162" y="1"/>
                    </a:cubicBezTo>
                    <a:close/>
                  </a:path>
                </a:pathLst>
              </a:custGeom>
              <a:solidFill>
                <a:schemeClr val="dk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1939;p56">
                <a:extLst>
                  <a:ext uri="{FF2B5EF4-FFF2-40B4-BE49-F238E27FC236}">
                    <a16:creationId xmlns:a16="http://schemas.microsoft.com/office/drawing/2014/main" id="{661D0339-F525-7181-B240-F2E036878975}"/>
                  </a:ext>
                </a:extLst>
              </p:cNvPr>
              <p:cNvSpPr/>
              <p:nvPr/>
            </p:nvSpPr>
            <p:spPr>
              <a:xfrm>
                <a:off x="5384052" y="4584202"/>
                <a:ext cx="64651" cy="10255"/>
              </a:xfrm>
              <a:custGeom>
                <a:avLst/>
                <a:gdLst/>
                <a:ahLst/>
                <a:cxnLst/>
                <a:rect l="l" t="t" r="r" b="b"/>
                <a:pathLst>
                  <a:path w="2465" h="391" extrusionOk="0">
                    <a:moveTo>
                      <a:pt x="260" y="1"/>
                    </a:moveTo>
                    <a:cubicBezTo>
                      <a:pt x="1" y="1"/>
                      <a:pt x="1" y="390"/>
                      <a:pt x="260" y="390"/>
                    </a:cubicBezTo>
                    <a:lnTo>
                      <a:pt x="2204" y="390"/>
                    </a:lnTo>
                    <a:cubicBezTo>
                      <a:pt x="2464" y="390"/>
                      <a:pt x="2464"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1940;p56">
                <a:extLst>
                  <a:ext uri="{FF2B5EF4-FFF2-40B4-BE49-F238E27FC236}">
                    <a16:creationId xmlns:a16="http://schemas.microsoft.com/office/drawing/2014/main" id="{4401714C-8963-D648-FD08-AF6D7AF0FFD6}"/>
                  </a:ext>
                </a:extLst>
              </p:cNvPr>
              <p:cNvSpPr/>
              <p:nvPr/>
            </p:nvSpPr>
            <p:spPr>
              <a:xfrm>
                <a:off x="5475796" y="4504576"/>
                <a:ext cx="64520" cy="10124"/>
              </a:xfrm>
              <a:custGeom>
                <a:avLst/>
                <a:gdLst/>
                <a:ahLst/>
                <a:cxnLst/>
                <a:rect l="l" t="t" r="r" b="b"/>
                <a:pathLst>
                  <a:path w="2460" h="386" extrusionOk="0">
                    <a:moveTo>
                      <a:pt x="261" y="1"/>
                    </a:moveTo>
                    <a:cubicBezTo>
                      <a:pt x="1" y="1"/>
                      <a:pt x="1" y="385"/>
                      <a:pt x="261" y="385"/>
                    </a:cubicBezTo>
                    <a:lnTo>
                      <a:pt x="2205" y="385"/>
                    </a:lnTo>
                    <a:cubicBezTo>
                      <a:pt x="2460" y="385"/>
                      <a:pt x="2460" y="1"/>
                      <a:pt x="2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1941;p56">
                <a:extLst>
                  <a:ext uri="{FF2B5EF4-FFF2-40B4-BE49-F238E27FC236}">
                    <a16:creationId xmlns:a16="http://schemas.microsoft.com/office/drawing/2014/main" id="{0253E59B-88F3-E59D-9F0F-7C07FE14E771}"/>
                  </a:ext>
                </a:extLst>
              </p:cNvPr>
              <p:cNvSpPr/>
              <p:nvPr/>
            </p:nvSpPr>
            <p:spPr>
              <a:xfrm>
                <a:off x="5567540" y="4418759"/>
                <a:ext cx="64520" cy="10255"/>
              </a:xfrm>
              <a:custGeom>
                <a:avLst/>
                <a:gdLst/>
                <a:ahLst/>
                <a:cxnLst/>
                <a:rect l="l" t="t" r="r" b="b"/>
                <a:pathLst>
                  <a:path w="2460" h="391" extrusionOk="0">
                    <a:moveTo>
                      <a:pt x="261" y="1"/>
                    </a:moveTo>
                    <a:cubicBezTo>
                      <a:pt x="1" y="1"/>
                      <a:pt x="1" y="390"/>
                      <a:pt x="261" y="390"/>
                    </a:cubicBezTo>
                    <a:lnTo>
                      <a:pt x="2205" y="390"/>
                    </a:lnTo>
                    <a:cubicBezTo>
                      <a:pt x="2460" y="390"/>
                      <a:pt x="2460" y="1"/>
                      <a:pt x="2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1942;p56">
                <a:extLst>
                  <a:ext uri="{FF2B5EF4-FFF2-40B4-BE49-F238E27FC236}">
                    <a16:creationId xmlns:a16="http://schemas.microsoft.com/office/drawing/2014/main" id="{BE46D6B7-E37D-89E1-B1D8-A02A5CC6FE65}"/>
                  </a:ext>
                </a:extLst>
              </p:cNvPr>
              <p:cNvSpPr/>
              <p:nvPr/>
            </p:nvSpPr>
            <p:spPr>
              <a:xfrm>
                <a:off x="5364617" y="4307843"/>
                <a:ext cx="237149" cy="235366"/>
              </a:xfrm>
              <a:custGeom>
                <a:avLst/>
                <a:gdLst/>
                <a:ahLst/>
                <a:cxnLst/>
                <a:rect l="l" t="t" r="r" b="b"/>
                <a:pathLst>
                  <a:path w="9042" h="8974" extrusionOk="0">
                    <a:moveTo>
                      <a:pt x="7329" y="0"/>
                    </a:moveTo>
                    <a:cubicBezTo>
                      <a:pt x="7069" y="0"/>
                      <a:pt x="7069" y="385"/>
                      <a:pt x="7329" y="385"/>
                    </a:cubicBezTo>
                    <a:lnTo>
                      <a:pt x="8373" y="385"/>
                    </a:lnTo>
                    <a:lnTo>
                      <a:pt x="121" y="8637"/>
                    </a:lnTo>
                    <a:cubicBezTo>
                      <a:pt x="1" y="8762"/>
                      <a:pt x="87" y="8969"/>
                      <a:pt x="260" y="8969"/>
                    </a:cubicBezTo>
                    <a:lnTo>
                      <a:pt x="260" y="8974"/>
                    </a:lnTo>
                    <a:cubicBezTo>
                      <a:pt x="313" y="8974"/>
                      <a:pt x="361" y="8955"/>
                      <a:pt x="400" y="8916"/>
                    </a:cubicBezTo>
                    <a:lnTo>
                      <a:pt x="8652" y="664"/>
                    </a:lnTo>
                    <a:lnTo>
                      <a:pt x="8652" y="1713"/>
                    </a:lnTo>
                    <a:cubicBezTo>
                      <a:pt x="8652" y="1843"/>
                      <a:pt x="8750" y="1908"/>
                      <a:pt x="8847" y="1908"/>
                    </a:cubicBezTo>
                    <a:cubicBezTo>
                      <a:pt x="8944" y="1908"/>
                      <a:pt x="9042" y="1843"/>
                      <a:pt x="9042" y="1713"/>
                    </a:cubicBezTo>
                    <a:lnTo>
                      <a:pt x="9042" y="193"/>
                    </a:lnTo>
                    <a:cubicBezTo>
                      <a:pt x="9042" y="87"/>
                      <a:pt x="8950" y="0"/>
                      <a:pt x="8845" y="0"/>
                    </a:cubicBezTo>
                    <a:close/>
                  </a:path>
                </a:pathLst>
              </a:custGeom>
              <a:solidFill>
                <a:schemeClr val="dk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1943;p56">
                <a:extLst>
                  <a:ext uri="{FF2B5EF4-FFF2-40B4-BE49-F238E27FC236}">
                    <a16:creationId xmlns:a16="http://schemas.microsoft.com/office/drawing/2014/main" id="{90151620-AAE4-2228-534A-53D07A3E9055}"/>
                  </a:ext>
                </a:extLst>
              </p:cNvPr>
              <p:cNvSpPr/>
              <p:nvPr/>
            </p:nvSpPr>
            <p:spPr>
              <a:xfrm>
                <a:off x="5441857" y="4584202"/>
                <a:ext cx="14923" cy="10255"/>
              </a:xfrm>
              <a:custGeom>
                <a:avLst/>
                <a:gdLst/>
                <a:ahLst/>
                <a:cxnLst/>
                <a:rect l="l" t="t" r="r" b="b"/>
                <a:pathLst>
                  <a:path w="569" h="391" extrusionOk="0">
                    <a:moveTo>
                      <a:pt x="0" y="1"/>
                    </a:moveTo>
                    <a:cubicBezTo>
                      <a:pt x="255" y="1"/>
                      <a:pt x="255" y="390"/>
                      <a:pt x="0" y="390"/>
                    </a:cubicBezTo>
                    <a:lnTo>
                      <a:pt x="308" y="390"/>
                    </a:lnTo>
                    <a:cubicBezTo>
                      <a:pt x="568" y="390"/>
                      <a:pt x="568"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1944;p56">
                <a:extLst>
                  <a:ext uri="{FF2B5EF4-FFF2-40B4-BE49-F238E27FC236}">
                    <a16:creationId xmlns:a16="http://schemas.microsoft.com/office/drawing/2014/main" id="{5DDEDE20-55FA-9E1C-79F7-14369F4D7429}"/>
                  </a:ext>
                </a:extLst>
              </p:cNvPr>
              <p:cNvSpPr/>
              <p:nvPr/>
            </p:nvSpPr>
            <p:spPr>
              <a:xfrm>
                <a:off x="5376367" y="4570590"/>
                <a:ext cx="8104" cy="49727"/>
              </a:xfrm>
              <a:custGeom>
                <a:avLst/>
                <a:gdLst/>
                <a:ahLst/>
                <a:cxnLst/>
                <a:rect l="l" t="t" r="r" b="b"/>
                <a:pathLst>
                  <a:path w="309" h="1896" extrusionOk="0">
                    <a:moveTo>
                      <a:pt x="0" y="0"/>
                    </a:moveTo>
                    <a:lnTo>
                      <a:pt x="0" y="1896"/>
                    </a:lnTo>
                    <a:lnTo>
                      <a:pt x="308" y="1896"/>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 name="Google Shape;1945;p56">
                <a:extLst>
                  <a:ext uri="{FF2B5EF4-FFF2-40B4-BE49-F238E27FC236}">
                    <a16:creationId xmlns:a16="http://schemas.microsoft.com/office/drawing/2014/main" id="{88AD53DF-7B69-CE2A-DAAB-1830433DCD8A}"/>
                  </a:ext>
                </a:extLst>
              </p:cNvPr>
              <p:cNvSpPr/>
              <p:nvPr/>
            </p:nvSpPr>
            <p:spPr>
              <a:xfrm>
                <a:off x="5533601" y="4504576"/>
                <a:ext cx="14923" cy="10124"/>
              </a:xfrm>
              <a:custGeom>
                <a:avLst/>
                <a:gdLst/>
                <a:ahLst/>
                <a:cxnLst/>
                <a:rect l="l" t="t" r="r" b="b"/>
                <a:pathLst>
                  <a:path w="569" h="386" extrusionOk="0">
                    <a:moveTo>
                      <a:pt x="1" y="1"/>
                    </a:moveTo>
                    <a:cubicBezTo>
                      <a:pt x="260" y="1"/>
                      <a:pt x="260" y="385"/>
                      <a:pt x="1" y="385"/>
                    </a:cubicBezTo>
                    <a:lnTo>
                      <a:pt x="308" y="385"/>
                    </a:lnTo>
                    <a:cubicBezTo>
                      <a:pt x="568" y="385"/>
                      <a:pt x="568"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 name="Google Shape;1946;p56">
                <a:extLst>
                  <a:ext uri="{FF2B5EF4-FFF2-40B4-BE49-F238E27FC236}">
                    <a16:creationId xmlns:a16="http://schemas.microsoft.com/office/drawing/2014/main" id="{9DB0C6C7-F569-340E-7651-E9EBDEBC7344}"/>
                  </a:ext>
                </a:extLst>
              </p:cNvPr>
              <p:cNvSpPr/>
              <p:nvPr/>
            </p:nvSpPr>
            <p:spPr>
              <a:xfrm>
                <a:off x="5467718" y="4490937"/>
                <a:ext cx="8235" cy="129380"/>
              </a:xfrm>
              <a:custGeom>
                <a:avLst/>
                <a:gdLst/>
                <a:ahLst/>
                <a:cxnLst/>
                <a:rect l="l" t="t" r="r" b="b"/>
                <a:pathLst>
                  <a:path w="314" h="4933" extrusionOk="0">
                    <a:moveTo>
                      <a:pt x="1" y="1"/>
                    </a:moveTo>
                    <a:lnTo>
                      <a:pt x="1" y="2845"/>
                    </a:lnTo>
                    <a:lnTo>
                      <a:pt x="1" y="4933"/>
                    </a:lnTo>
                    <a:lnTo>
                      <a:pt x="314" y="4933"/>
                    </a:lnTo>
                    <a:lnTo>
                      <a:pt x="314" y="284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 name="Google Shape;1947;p56">
                <a:extLst>
                  <a:ext uri="{FF2B5EF4-FFF2-40B4-BE49-F238E27FC236}">
                    <a16:creationId xmlns:a16="http://schemas.microsoft.com/office/drawing/2014/main" id="{CA772E6B-1A95-3DBA-4CC3-EAE524A950A3}"/>
                  </a:ext>
                </a:extLst>
              </p:cNvPr>
              <p:cNvSpPr/>
              <p:nvPr/>
            </p:nvSpPr>
            <p:spPr>
              <a:xfrm>
                <a:off x="5625214" y="4418759"/>
                <a:ext cx="15055" cy="10255"/>
              </a:xfrm>
              <a:custGeom>
                <a:avLst/>
                <a:gdLst/>
                <a:ahLst/>
                <a:cxnLst/>
                <a:rect l="l" t="t" r="r" b="b"/>
                <a:pathLst>
                  <a:path w="574" h="391" extrusionOk="0">
                    <a:moveTo>
                      <a:pt x="1" y="1"/>
                    </a:moveTo>
                    <a:cubicBezTo>
                      <a:pt x="261" y="1"/>
                      <a:pt x="261" y="390"/>
                      <a:pt x="1" y="390"/>
                    </a:cubicBezTo>
                    <a:lnTo>
                      <a:pt x="314" y="390"/>
                    </a:lnTo>
                    <a:cubicBezTo>
                      <a:pt x="573" y="385"/>
                      <a:pt x="573"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1948;p56">
                <a:extLst>
                  <a:ext uri="{FF2B5EF4-FFF2-40B4-BE49-F238E27FC236}">
                    <a16:creationId xmlns:a16="http://schemas.microsoft.com/office/drawing/2014/main" id="{39DA94CD-30D3-AAF5-5C3A-12E6BACA92C6}"/>
                  </a:ext>
                </a:extLst>
              </p:cNvPr>
              <p:cNvSpPr/>
              <p:nvPr/>
            </p:nvSpPr>
            <p:spPr>
              <a:xfrm>
                <a:off x="5559225" y="4405121"/>
                <a:ext cx="8104" cy="215197"/>
              </a:xfrm>
              <a:custGeom>
                <a:avLst/>
                <a:gdLst/>
                <a:ahLst/>
                <a:cxnLst/>
                <a:rect l="l" t="t" r="r" b="b"/>
                <a:pathLst>
                  <a:path w="309" h="8205" extrusionOk="0">
                    <a:moveTo>
                      <a:pt x="0" y="1"/>
                    </a:moveTo>
                    <a:lnTo>
                      <a:pt x="0" y="3080"/>
                    </a:lnTo>
                    <a:lnTo>
                      <a:pt x="0" y="8205"/>
                    </a:lnTo>
                    <a:lnTo>
                      <a:pt x="308" y="8205"/>
                    </a:lnTo>
                    <a:lnTo>
                      <a:pt x="308" y="3080"/>
                    </a:lnTo>
                    <a:lnTo>
                      <a:pt x="3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123" name="Google Shape;1858;p56">
            <a:extLst>
              <a:ext uri="{FF2B5EF4-FFF2-40B4-BE49-F238E27FC236}">
                <a16:creationId xmlns:a16="http://schemas.microsoft.com/office/drawing/2014/main" id="{1DE1A980-F6F5-63AD-39D4-BA642B5514E3}"/>
              </a:ext>
            </a:extLst>
          </p:cNvPr>
          <p:cNvSpPr txBox="1">
            <a:spLocks/>
          </p:cNvSpPr>
          <p:nvPr/>
        </p:nvSpPr>
        <p:spPr>
          <a:xfrm>
            <a:off x="723208" y="2927088"/>
            <a:ext cx="3311212" cy="6654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Times New Roman" panose="02020603050405020304" pitchFamily="18" charset="0"/>
                <a:cs typeface="Times New Roman" panose="02020603050405020304" pitchFamily="18" charset="0"/>
              </a:rPr>
              <a:t>Complex analysis of real data taken from Kaggle and scrapped from competitors services</a:t>
            </a:r>
          </a:p>
        </p:txBody>
      </p:sp>
      <p:sp>
        <p:nvSpPr>
          <p:cNvPr id="124" name="Title 7">
            <a:extLst>
              <a:ext uri="{FF2B5EF4-FFF2-40B4-BE49-F238E27FC236}">
                <a16:creationId xmlns:a16="http://schemas.microsoft.com/office/drawing/2014/main" id="{0D129BB0-1FB2-D495-A308-0916D05535AC}"/>
              </a:ext>
            </a:extLst>
          </p:cNvPr>
          <p:cNvSpPr txBox="1">
            <a:spLocks/>
          </p:cNvSpPr>
          <p:nvPr/>
        </p:nvSpPr>
        <p:spPr>
          <a:xfrm>
            <a:off x="1859482" y="2568665"/>
            <a:ext cx="1795289" cy="358423"/>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Existing data</a:t>
            </a:r>
          </a:p>
        </p:txBody>
      </p:sp>
      <p:pic>
        <p:nvPicPr>
          <p:cNvPr id="130" name="Graphic 129">
            <a:extLst>
              <a:ext uri="{FF2B5EF4-FFF2-40B4-BE49-F238E27FC236}">
                <a16:creationId xmlns:a16="http://schemas.microsoft.com/office/drawing/2014/main" id="{FE000866-276C-FDDD-3C25-DFC8CC2F4B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899" y="2479732"/>
            <a:ext cx="722028" cy="722028"/>
          </a:xfrm>
          <a:prstGeom prst="rect">
            <a:avLst/>
          </a:prstGeom>
        </p:spPr>
      </p:pic>
      <p:pic>
        <p:nvPicPr>
          <p:cNvPr id="132" name="Graphic 131">
            <a:extLst>
              <a:ext uri="{FF2B5EF4-FFF2-40B4-BE49-F238E27FC236}">
                <a16:creationId xmlns:a16="http://schemas.microsoft.com/office/drawing/2014/main" id="{318EE8B5-B079-E244-8571-8A60D9EB13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1279" y="2605716"/>
            <a:ext cx="549528" cy="549528"/>
          </a:xfrm>
          <a:prstGeom prst="rect">
            <a:avLst/>
          </a:prstGeom>
        </p:spPr>
      </p:pic>
      <p:sp>
        <p:nvSpPr>
          <p:cNvPr id="133" name="Google Shape;1858;p56">
            <a:extLst>
              <a:ext uri="{FF2B5EF4-FFF2-40B4-BE49-F238E27FC236}">
                <a16:creationId xmlns:a16="http://schemas.microsoft.com/office/drawing/2014/main" id="{2137F055-3885-70C9-4940-D28D647588FE}"/>
              </a:ext>
            </a:extLst>
          </p:cNvPr>
          <p:cNvSpPr txBox="1">
            <a:spLocks/>
          </p:cNvSpPr>
          <p:nvPr/>
        </p:nvSpPr>
        <p:spPr>
          <a:xfrm>
            <a:off x="8109354" y="2883202"/>
            <a:ext cx="3311212" cy="54609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Times New Roman" panose="02020603050405020304" pitchFamily="18" charset="0"/>
                <a:cs typeface="Times New Roman" panose="02020603050405020304" pitchFamily="18" charset="0"/>
              </a:rPr>
              <a:t>Testing the recommendation system with a telegram bot on real students</a:t>
            </a:r>
          </a:p>
        </p:txBody>
      </p:sp>
      <p:sp>
        <p:nvSpPr>
          <p:cNvPr id="134" name="Title 7">
            <a:extLst>
              <a:ext uri="{FF2B5EF4-FFF2-40B4-BE49-F238E27FC236}">
                <a16:creationId xmlns:a16="http://schemas.microsoft.com/office/drawing/2014/main" id="{842BFF5C-195F-843A-4BB2-1016E674D8A7}"/>
              </a:ext>
            </a:extLst>
          </p:cNvPr>
          <p:cNvSpPr txBox="1">
            <a:spLocks/>
          </p:cNvSpPr>
          <p:nvPr/>
        </p:nvSpPr>
        <p:spPr>
          <a:xfrm>
            <a:off x="9051547" y="2512723"/>
            <a:ext cx="1795289" cy="470305"/>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Telegram bot</a:t>
            </a:r>
          </a:p>
        </p:txBody>
      </p:sp>
      <p:sp>
        <p:nvSpPr>
          <p:cNvPr id="4" name="Google Shape;1858;p56">
            <a:extLst>
              <a:ext uri="{FF2B5EF4-FFF2-40B4-BE49-F238E27FC236}">
                <a16:creationId xmlns:a16="http://schemas.microsoft.com/office/drawing/2014/main" id="{0E617D14-D584-273D-B2BC-B000D3E245A6}"/>
              </a:ext>
            </a:extLst>
          </p:cNvPr>
          <p:cNvSpPr txBox="1">
            <a:spLocks/>
          </p:cNvSpPr>
          <p:nvPr/>
        </p:nvSpPr>
        <p:spPr>
          <a:xfrm>
            <a:off x="723208" y="5140703"/>
            <a:ext cx="3311212" cy="6654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Times New Roman" panose="02020603050405020304" pitchFamily="18" charset="0"/>
                <a:cs typeface="Times New Roman" panose="02020603050405020304" pitchFamily="18" charset="0"/>
              </a:rPr>
              <a:t>Improving recommender system following the real data obtained by usage of telegram bot </a:t>
            </a:r>
          </a:p>
        </p:txBody>
      </p:sp>
      <p:sp>
        <p:nvSpPr>
          <p:cNvPr id="5" name="Title 7">
            <a:extLst>
              <a:ext uri="{FF2B5EF4-FFF2-40B4-BE49-F238E27FC236}">
                <a16:creationId xmlns:a16="http://schemas.microsoft.com/office/drawing/2014/main" id="{853D431F-FC81-BC30-DA6F-C768B4E63B11}"/>
              </a:ext>
            </a:extLst>
          </p:cNvPr>
          <p:cNvSpPr txBox="1">
            <a:spLocks/>
          </p:cNvSpPr>
          <p:nvPr/>
        </p:nvSpPr>
        <p:spPr>
          <a:xfrm>
            <a:off x="1770267" y="4821243"/>
            <a:ext cx="2078859" cy="395174"/>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Improve system</a:t>
            </a:r>
          </a:p>
        </p:txBody>
      </p:sp>
      <p:sp>
        <p:nvSpPr>
          <p:cNvPr id="10" name="Google Shape;1858;p56">
            <a:extLst>
              <a:ext uri="{FF2B5EF4-FFF2-40B4-BE49-F238E27FC236}">
                <a16:creationId xmlns:a16="http://schemas.microsoft.com/office/drawing/2014/main" id="{C1C1DB6B-0248-87C1-F578-5F2CAC274783}"/>
              </a:ext>
            </a:extLst>
          </p:cNvPr>
          <p:cNvSpPr txBox="1">
            <a:spLocks/>
          </p:cNvSpPr>
          <p:nvPr/>
        </p:nvSpPr>
        <p:spPr>
          <a:xfrm>
            <a:off x="8157493" y="5145458"/>
            <a:ext cx="3311212" cy="6654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Times New Roman" panose="02020603050405020304" pitchFamily="18" charset="0"/>
                <a:cs typeface="Times New Roman" panose="02020603050405020304" pitchFamily="18" charset="0"/>
              </a:rPr>
              <a:t>Creating UI/UX design for our mobile app observing </a:t>
            </a:r>
            <a:r>
              <a:rPr lang="en-US" sz="1400" dirty="0" err="1">
                <a:latin typeface="Times New Roman" panose="02020603050405020304" pitchFamily="18" charset="0"/>
                <a:cs typeface="Times New Roman" panose="02020603050405020304" pitchFamily="18" charset="0"/>
              </a:rPr>
              <a:t>nativeness</a:t>
            </a:r>
            <a:r>
              <a:rPr lang="en-US" sz="1400" dirty="0">
                <a:latin typeface="Times New Roman" panose="02020603050405020304" pitchFamily="18" charset="0"/>
                <a:cs typeface="Times New Roman" panose="02020603050405020304" pitchFamily="18" charset="0"/>
              </a:rPr>
              <a:t> and minimalism axioms.    </a:t>
            </a:r>
          </a:p>
        </p:txBody>
      </p:sp>
      <p:sp>
        <p:nvSpPr>
          <p:cNvPr id="11" name="Title 7">
            <a:extLst>
              <a:ext uri="{FF2B5EF4-FFF2-40B4-BE49-F238E27FC236}">
                <a16:creationId xmlns:a16="http://schemas.microsoft.com/office/drawing/2014/main" id="{86DEECF0-57B5-E583-889B-649C4AF5AC4C}"/>
              </a:ext>
            </a:extLst>
          </p:cNvPr>
          <p:cNvSpPr txBox="1">
            <a:spLocks/>
          </p:cNvSpPr>
          <p:nvPr/>
        </p:nvSpPr>
        <p:spPr>
          <a:xfrm>
            <a:off x="8499424" y="4745517"/>
            <a:ext cx="3065216" cy="39518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Design the mobile app</a:t>
            </a:r>
          </a:p>
        </p:txBody>
      </p:sp>
      <p:pic>
        <p:nvPicPr>
          <p:cNvPr id="12" name="Graphic 11">
            <a:extLst>
              <a:ext uri="{FF2B5EF4-FFF2-40B4-BE49-F238E27FC236}">
                <a16:creationId xmlns:a16="http://schemas.microsoft.com/office/drawing/2014/main" id="{3EA7C2E8-AA5E-BF97-7B00-708AF7FBD8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375" y="5039412"/>
            <a:ext cx="687068" cy="687068"/>
          </a:xfrm>
          <a:prstGeom prst="rect">
            <a:avLst/>
          </a:prstGeom>
        </p:spPr>
      </p:pic>
    </p:spTree>
    <p:extLst>
      <p:ext uri="{BB962C8B-B14F-4D97-AF65-F5344CB8AC3E}">
        <p14:creationId xmlns:p14="http://schemas.microsoft.com/office/powerpoint/2010/main" val="413973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99B3A-5331-5789-262C-026071936160}"/>
              </a:ext>
            </a:extLst>
          </p:cNvPr>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School of Data Analysis</a:t>
            </a:r>
          </a:p>
          <a:p>
            <a:r>
              <a:rPr lang="en-US" dirty="0">
                <a:latin typeface="Times New Roman" panose="02020603050405020304" pitchFamily="18" charset="0"/>
                <a:cs typeface="Times New Roman" panose="02020603050405020304" pitchFamily="18" charset="0"/>
              </a:rPr>
              <a:t>and Artificial Intelligence</a:t>
            </a:r>
            <a:endParaRPr lang="ru-RU"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227C1E4-7099-D970-99A2-B3C2D7CEE8ED}"/>
              </a:ext>
            </a:extLst>
          </p:cNvPr>
          <p:cNvSpPr>
            <a:spLocks noGrp="1"/>
          </p:cNvSpPr>
          <p:nvPr>
            <p:ph type="body" sz="quarter" idx="14"/>
          </p:nvPr>
        </p:nvSpPr>
        <p:spPr/>
        <p:txBody>
          <a:bodyPr/>
          <a:lstStyle/>
          <a:p>
            <a:r>
              <a:rPr lang="en-US" dirty="0">
                <a:latin typeface="Times New Roman" panose="02020603050405020304" pitchFamily="18" charset="0"/>
                <a:cs typeface="Times New Roman" panose="02020603050405020304" pitchFamily="18" charset="0"/>
              </a:rPr>
              <a:t>Person-based recommendation system for making new relationships</a:t>
            </a:r>
            <a:endParaRPr lang="ru-RU"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97FD570C-8E89-A297-9EF1-DB212FD85FB3}"/>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Global plans.</a:t>
            </a:r>
          </a:p>
        </p:txBody>
      </p:sp>
      <p:sp>
        <p:nvSpPr>
          <p:cNvPr id="8" name="Title 7">
            <a:extLst>
              <a:ext uri="{FF2B5EF4-FFF2-40B4-BE49-F238E27FC236}">
                <a16:creationId xmlns:a16="http://schemas.microsoft.com/office/drawing/2014/main" id="{6B607CFE-F1F6-7DF1-D03F-2664C98507A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Global plans</a:t>
            </a:r>
          </a:p>
        </p:txBody>
      </p:sp>
      <p:pic>
        <p:nvPicPr>
          <p:cNvPr id="6" name="Graphic 5">
            <a:extLst>
              <a:ext uri="{FF2B5EF4-FFF2-40B4-BE49-F238E27FC236}">
                <a16:creationId xmlns:a16="http://schemas.microsoft.com/office/drawing/2014/main" id="{587D00BE-CDBC-A807-E043-4F3C8C645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313" y="1950495"/>
            <a:ext cx="1700800" cy="1700800"/>
          </a:xfrm>
          <a:prstGeom prst="rect">
            <a:avLst/>
          </a:prstGeom>
        </p:spPr>
      </p:pic>
      <p:sp>
        <p:nvSpPr>
          <p:cNvPr id="12" name="Title 7">
            <a:extLst>
              <a:ext uri="{FF2B5EF4-FFF2-40B4-BE49-F238E27FC236}">
                <a16:creationId xmlns:a16="http://schemas.microsoft.com/office/drawing/2014/main" id="{FD6AE294-D160-1A7B-D241-41D7F55DD767}"/>
              </a:ext>
            </a:extLst>
          </p:cNvPr>
          <p:cNvSpPr txBox="1">
            <a:spLocks/>
          </p:cNvSpPr>
          <p:nvPr/>
        </p:nvSpPr>
        <p:spPr>
          <a:xfrm>
            <a:off x="2082337" y="3763916"/>
            <a:ext cx="2410752" cy="481298"/>
          </a:xfrm>
          <a:prstGeom prst="rect">
            <a:avLst/>
          </a:prstGeom>
        </p:spPr>
        <p:txBody>
          <a:bodyPr vert="horz" lIns="0" tIns="0" rIns="0" bIns="0" rtlCol="0" anchor="t">
            <a:normAutofit fontScale="92500" lnSpcReduction="2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Recommendation system API</a:t>
            </a:r>
          </a:p>
        </p:txBody>
      </p:sp>
      <p:pic>
        <p:nvPicPr>
          <p:cNvPr id="15" name="Graphic 14">
            <a:extLst>
              <a:ext uri="{FF2B5EF4-FFF2-40B4-BE49-F238E27FC236}">
                <a16:creationId xmlns:a16="http://schemas.microsoft.com/office/drawing/2014/main" id="{8F071035-6789-E783-5FD6-AEEEF9B6E3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5247" y="1930785"/>
            <a:ext cx="1720510" cy="1720510"/>
          </a:xfrm>
          <a:prstGeom prst="rect">
            <a:avLst/>
          </a:prstGeom>
        </p:spPr>
      </p:pic>
      <p:sp>
        <p:nvSpPr>
          <p:cNvPr id="16" name="Title 7">
            <a:extLst>
              <a:ext uri="{FF2B5EF4-FFF2-40B4-BE49-F238E27FC236}">
                <a16:creationId xmlns:a16="http://schemas.microsoft.com/office/drawing/2014/main" id="{C599C46A-DDFD-1BCB-75BC-97CFA3B2A581}"/>
              </a:ext>
            </a:extLst>
          </p:cNvPr>
          <p:cNvSpPr txBox="1">
            <a:spLocks/>
          </p:cNvSpPr>
          <p:nvPr/>
        </p:nvSpPr>
        <p:spPr>
          <a:xfrm>
            <a:off x="7371142" y="3763916"/>
            <a:ext cx="2410752" cy="4812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Mobile app</a:t>
            </a:r>
          </a:p>
        </p:txBody>
      </p:sp>
      <p:pic>
        <p:nvPicPr>
          <p:cNvPr id="20" name="Graphic 19">
            <a:extLst>
              <a:ext uri="{FF2B5EF4-FFF2-40B4-BE49-F238E27FC236}">
                <a16:creationId xmlns:a16="http://schemas.microsoft.com/office/drawing/2014/main" id="{382F3B50-399E-8807-D8CE-8B4BAA6AB4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7313" y="4357835"/>
            <a:ext cx="1594389" cy="1487978"/>
          </a:xfrm>
          <a:prstGeom prst="rect">
            <a:avLst/>
          </a:prstGeom>
        </p:spPr>
      </p:pic>
      <p:sp>
        <p:nvSpPr>
          <p:cNvPr id="21" name="Title 7">
            <a:extLst>
              <a:ext uri="{FF2B5EF4-FFF2-40B4-BE49-F238E27FC236}">
                <a16:creationId xmlns:a16="http://schemas.microsoft.com/office/drawing/2014/main" id="{E9C8AA59-8B01-22CD-8DD7-AFCD984A5C31}"/>
              </a:ext>
            </a:extLst>
          </p:cNvPr>
          <p:cNvSpPr txBox="1">
            <a:spLocks/>
          </p:cNvSpPr>
          <p:nvPr/>
        </p:nvSpPr>
        <p:spPr>
          <a:xfrm>
            <a:off x="2082337" y="5845813"/>
            <a:ext cx="2410752" cy="4812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Payment system</a:t>
            </a:r>
          </a:p>
        </p:txBody>
      </p:sp>
      <p:pic>
        <p:nvPicPr>
          <p:cNvPr id="23" name="Graphic 22">
            <a:extLst>
              <a:ext uri="{FF2B5EF4-FFF2-40B4-BE49-F238E27FC236}">
                <a16:creationId xmlns:a16="http://schemas.microsoft.com/office/drawing/2014/main" id="{D8A6D6BA-686C-631A-F5A6-DBC37DA4AA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9081" y="4416026"/>
            <a:ext cx="1274874" cy="1274874"/>
          </a:xfrm>
          <a:prstGeom prst="rect">
            <a:avLst/>
          </a:prstGeom>
        </p:spPr>
      </p:pic>
      <p:sp>
        <p:nvSpPr>
          <p:cNvPr id="24" name="Title 7">
            <a:extLst>
              <a:ext uri="{FF2B5EF4-FFF2-40B4-BE49-F238E27FC236}">
                <a16:creationId xmlns:a16="http://schemas.microsoft.com/office/drawing/2014/main" id="{0741E21D-13FB-CCE5-07CC-85A88691DC07}"/>
              </a:ext>
            </a:extLst>
          </p:cNvPr>
          <p:cNvSpPr txBox="1">
            <a:spLocks/>
          </p:cNvSpPr>
          <p:nvPr/>
        </p:nvSpPr>
        <p:spPr>
          <a:xfrm>
            <a:off x="7371142" y="5845813"/>
            <a:ext cx="2410752" cy="4812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Times New Roman" panose="02020603050405020304" pitchFamily="18" charset="0"/>
                <a:cs typeface="Times New Roman" panose="02020603050405020304" pitchFamily="18" charset="0"/>
              </a:rPr>
              <a:t>Advertising</a:t>
            </a:r>
          </a:p>
        </p:txBody>
      </p:sp>
    </p:spTree>
    <p:extLst>
      <p:ext uri="{BB962C8B-B14F-4D97-AF65-F5344CB8AC3E}">
        <p14:creationId xmlns:p14="http://schemas.microsoft.com/office/powerpoint/2010/main" val="718259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Core Idea</a:t>
            </a:r>
            <a:endParaRPr lang="ru-RU">
              <a:latin typeface="Times New Roman" panose="02020603050405020304" pitchFamily="18" charset="0"/>
              <a:cs typeface="Times New Roman" panose="02020603050405020304" pitchFamily="18" charset="0"/>
            </a:endParaRPr>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p:txBody>
          <a:bodyPr vert="horz" lIns="0" tIns="0" rIns="0" bIns="45720" rtlCol="0" anchor="t">
            <a:normAutofit/>
          </a:bodyPr>
          <a:lstStyle/>
          <a:p>
            <a:r>
              <a:rPr lang="en-US">
                <a:latin typeface="Times New Roman" panose="02020603050405020304" pitchFamily="18" charset="0"/>
                <a:cs typeface="Times New Roman" panose="02020603050405020304" pitchFamily="18" charset="0"/>
              </a:rPr>
              <a:t>Our person-based recommendation system, which is based on a user's preliminary information, activity, and created and visited events, introduces you to a new method for meeting people or developing new relationships.</a:t>
            </a:r>
            <a:endParaRPr lang="ru-RU">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The fundamental idea is to give users the ability to create and attend events in order to identify their unique habits, close friends, communication, and group distinction. A recommender system can be used to extend groups based on the collected data, and events in the user feed can be customized to best meet the needs of specific users.</a:t>
            </a:r>
            <a:endParaRPr lang="ru-RU">
              <a:latin typeface="Times New Roman" panose="02020603050405020304" pitchFamily="18" charset="0"/>
              <a:cs typeface="Times New Roman" panose="02020603050405020304" pitchFamily="18" charset="0"/>
            </a:endParaRP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a:p>
            <a:endParaRPr lang="ru-RU">
              <a:latin typeface="Times New Roman" panose="02020603050405020304" pitchFamily="18" charset="0"/>
              <a:cs typeface="Times New Roman" panose="02020603050405020304" pitchFamily="18" charset="0"/>
            </a:endParaRP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p:txBody>
          <a:bodyPr/>
          <a:lstStyle/>
          <a:p>
            <a:r>
              <a:rPr lang="en-US">
                <a:latin typeface="Times New Roman" panose="02020603050405020304" pitchFamily="18" charset="0"/>
                <a:cs typeface="Times New Roman" panose="02020603050405020304" pitchFamily="18" charset="0"/>
              </a:rPr>
              <a:t>Core Idea. </a:t>
            </a:r>
          </a:p>
          <a:p>
            <a:r>
              <a:rPr lang="en-US">
                <a:latin typeface="Times New Roman" panose="02020603050405020304" pitchFamily="18" charset="0"/>
                <a:cs typeface="Times New Roman" panose="02020603050405020304" pitchFamily="18" charset="0"/>
              </a:rPr>
              <a:t>Problem. Relevance.</a:t>
            </a:r>
            <a:endParaRPr lang="ru-RU">
              <a:latin typeface="Times New Roman" panose="02020603050405020304" pitchFamily="18" charset="0"/>
              <a:cs typeface="Times New Roman" panose="02020603050405020304" pitchFamily="18" charset="0"/>
            </a:endParaRPr>
          </a:p>
        </p:txBody>
      </p:sp>
      <p:pic>
        <p:nvPicPr>
          <p:cNvPr id="15" name="Graphic 14">
            <a:extLst>
              <a:ext uri="{FF2B5EF4-FFF2-40B4-BE49-F238E27FC236}">
                <a16:creationId xmlns:a16="http://schemas.microsoft.com/office/drawing/2014/main" id="{7C0E4355-197F-F485-4ACD-DE7F0EC067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4942" y="1836302"/>
            <a:ext cx="3757233" cy="3757233"/>
          </a:xfrm>
          <a:prstGeom prst="rect">
            <a:avLst/>
          </a:prstGeom>
        </p:spPr>
      </p:pic>
    </p:spTree>
    <p:extLst>
      <p:ext uri="{BB962C8B-B14F-4D97-AF65-F5344CB8AC3E}">
        <p14:creationId xmlns:p14="http://schemas.microsoft.com/office/powerpoint/2010/main" val="84357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39B216-F5ED-B348-A1BB-CE85242168B6}"/>
              </a:ext>
            </a:extLst>
          </p:cNvPr>
          <p:cNvSpPr>
            <a:spLocks noGrp="1"/>
          </p:cNvSpPr>
          <p:nvPr>
            <p:ph type="body" sz="quarter" idx="13"/>
          </p:nvPr>
        </p:nvSpPr>
        <p:spPr>
          <a:xfrm>
            <a:off x="1143689" y="552682"/>
            <a:ext cx="1975797" cy="404147"/>
          </a:xfrm>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7986A2D4-D42B-854C-9F3E-6A8095E580B6}"/>
              </a:ext>
            </a:extLst>
          </p:cNvPr>
          <p:cNvSpPr>
            <a:spLocks noGrp="1"/>
          </p:cNvSpPr>
          <p:nvPr>
            <p:ph type="body" sz="quarter" idx="14"/>
          </p:nvPr>
        </p:nvSpPr>
        <p:spPr>
          <a:xfrm>
            <a:off x="3459162" y="560277"/>
            <a:ext cx="2150617" cy="396552"/>
          </a:xfrm>
        </p:spPr>
        <p:txBody>
          <a:bodyPr/>
          <a:lstStyle/>
          <a:p>
            <a:r>
              <a:rPr lang="en-US" dirty="0">
                <a:latin typeface="Times New Roman" panose="02020603050405020304" pitchFamily="18" charset="0"/>
                <a:cs typeface="Times New Roman" panose="02020603050405020304" pitchFamily="18" charset="0"/>
              </a:rPr>
              <a:t>Person-based recommendation</a:t>
            </a:r>
          </a:p>
          <a:p>
            <a:r>
              <a:rPr lang="en-US" dirty="0">
                <a:latin typeface="Times New Roman" panose="02020603050405020304" pitchFamily="18" charset="0"/>
                <a:cs typeface="Times New Roman" panose="02020603050405020304" pitchFamily="18" charset="0"/>
              </a:rPr>
              <a:t>system for making new relationships</a:t>
            </a:r>
            <a:endParaRPr lang="ru-RU" dirty="0">
              <a:latin typeface="Times New Roman" panose="02020603050405020304" pitchFamily="18" charset="0"/>
              <a:cs typeface="Times New Roman" panose="02020603050405020304" pitchFamily="18" charset="0"/>
            </a:endParaRPr>
          </a:p>
        </p:txBody>
      </p:sp>
      <p:sp>
        <p:nvSpPr>
          <p:cNvPr id="4" name="Текст 3">
            <a:extLst>
              <a:ext uri="{FF2B5EF4-FFF2-40B4-BE49-F238E27FC236}">
                <a16:creationId xmlns:a16="http://schemas.microsoft.com/office/drawing/2014/main" id="{628F0E61-4402-1545-ABC6-7EB156E5B9E6}"/>
              </a:ext>
            </a:extLst>
          </p:cNvPr>
          <p:cNvSpPr>
            <a:spLocks noGrp="1"/>
          </p:cNvSpPr>
          <p:nvPr>
            <p:ph type="body" sz="quarter" idx="15"/>
          </p:nvPr>
        </p:nvSpPr>
        <p:spPr>
          <a:xfrm>
            <a:off x="6259891" y="560277"/>
            <a:ext cx="2150617" cy="396552"/>
          </a:xfrm>
        </p:spPr>
        <p:txBody>
          <a:bodyPr/>
          <a:lstStyle/>
          <a:p>
            <a:r>
              <a:rPr lang="en-US" dirty="0">
                <a:latin typeface="Times New Roman" panose="02020603050405020304" pitchFamily="18" charset="0"/>
                <a:cs typeface="Times New Roman" panose="02020603050405020304" pitchFamily="18" charset="0"/>
              </a:rPr>
              <a:t>Core idea. </a:t>
            </a:r>
          </a:p>
          <a:p>
            <a:r>
              <a:rPr lang="en-US" dirty="0">
                <a:latin typeface="Times New Roman" panose="02020603050405020304" pitchFamily="18" charset="0"/>
                <a:cs typeface="Times New Roman" panose="02020603050405020304" pitchFamily="18" charset="0"/>
              </a:rPr>
              <a:t>Problem. Relevance</a:t>
            </a:r>
            <a:endParaRPr lang="ru-RU" dirty="0">
              <a:latin typeface="Times New Roman" panose="02020603050405020304" pitchFamily="18" charset="0"/>
              <a:cs typeface="Times New Roman" panose="02020603050405020304" pitchFamily="18" charset="0"/>
            </a:endParaRPr>
          </a:p>
        </p:txBody>
      </p:sp>
      <p:sp>
        <p:nvSpPr>
          <p:cNvPr id="5" name="Заголовок 4">
            <a:extLst>
              <a:ext uri="{FF2B5EF4-FFF2-40B4-BE49-F238E27FC236}">
                <a16:creationId xmlns:a16="http://schemas.microsoft.com/office/drawing/2014/main" id="{7B6EC5B9-282D-B84A-B169-E82D52070680}"/>
              </a:ext>
            </a:extLst>
          </p:cNvPr>
          <p:cNvSpPr>
            <a:spLocks noGrp="1"/>
          </p:cNvSpPr>
          <p:nvPr>
            <p:ph type="title"/>
          </p:nvPr>
        </p:nvSpPr>
        <p:spPr>
          <a:xfrm>
            <a:off x="585897" y="1469794"/>
            <a:ext cx="11488058" cy="755021"/>
          </a:xfrm>
        </p:spPr>
        <p:txBody>
          <a:bodyPr/>
          <a:lstStyle/>
          <a:p>
            <a:r>
              <a:rPr lang="en-US">
                <a:latin typeface="Times New Roman" panose="02020603050405020304" pitchFamily="18" charset="0"/>
                <a:cs typeface="Times New Roman" panose="02020603050405020304" pitchFamily="18" charset="0"/>
              </a:rPr>
              <a:t>Problem. Relevance</a:t>
            </a:r>
            <a:endParaRPr lang="ru-RU">
              <a:latin typeface="Times New Roman" panose="02020603050405020304" pitchFamily="18" charset="0"/>
              <a:cs typeface="Times New Roman" panose="02020603050405020304" pitchFamily="18" charset="0"/>
            </a:endParaRPr>
          </a:p>
        </p:txBody>
      </p:sp>
      <p:sp>
        <p:nvSpPr>
          <p:cNvPr id="6" name="Текст 5">
            <a:extLst>
              <a:ext uri="{FF2B5EF4-FFF2-40B4-BE49-F238E27FC236}">
                <a16:creationId xmlns:a16="http://schemas.microsoft.com/office/drawing/2014/main" id="{52A84FC5-C615-ED4D-97BC-765AAF50474A}"/>
              </a:ext>
            </a:extLst>
          </p:cNvPr>
          <p:cNvSpPr>
            <a:spLocks noGrp="1"/>
          </p:cNvSpPr>
          <p:nvPr>
            <p:ph type="body" sz="quarter" idx="12"/>
          </p:nvPr>
        </p:nvSpPr>
        <p:spPr>
          <a:xfrm>
            <a:off x="575076" y="4148443"/>
            <a:ext cx="2865422" cy="1525212"/>
          </a:xfrm>
        </p:spPr>
        <p:txBody>
          <a:bodyPr vert="horz" lIns="0" tIns="0" rIns="0" bIns="45720" rtlCol="0" anchor="t">
            <a:normAutofit/>
          </a:bodyPr>
          <a:lstStyle/>
          <a:p>
            <a:r>
              <a:rPr lang="en-US" dirty="0">
                <a:solidFill>
                  <a:srgbClr val="002060"/>
                </a:solidFill>
                <a:latin typeface="Times New Roman" panose="02020603050405020304" pitchFamily="18" charset="0"/>
                <a:cs typeface="Times New Roman" panose="02020603050405020304" pitchFamily="18" charset="0"/>
              </a:rPr>
              <a:t>Of people describe themselves as introverts following the result of </a:t>
            </a:r>
            <a:r>
              <a:rPr lang="en-US" b="0" i="0" dirty="0">
                <a:solidFill>
                  <a:srgbClr val="002060"/>
                </a:solidFill>
                <a:effectLst/>
                <a:latin typeface="Times New Roman" panose="02020603050405020304" pitchFamily="18" charset="0"/>
                <a:cs typeface="Times New Roman" panose="02020603050405020304" pitchFamily="18" charset="0"/>
              </a:rPr>
              <a:t>Myers, </a:t>
            </a:r>
            <a:r>
              <a:rPr lang="en-US" b="0" i="0" dirty="0" err="1">
                <a:solidFill>
                  <a:srgbClr val="002060"/>
                </a:solidFill>
                <a:effectLst/>
                <a:latin typeface="Times New Roman" panose="02020603050405020304" pitchFamily="18" charset="0"/>
                <a:cs typeface="Times New Roman" panose="02020603050405020304" pitchFamily="18" charset="0"/>
              </a:rPr>
              <a:t>McCaulley</a:t>
            </a:r>
            <a:r>
              <a:rPr lang="en-US" b="0" i="0" dirty="0">
                <a:solidFill>
                  <a:srgbClr val="002060"/>
                </a:solidFill>
                <a:effectLst/>
                <a:latin typeface="Times New Roman" panose="02020603050405020304" pitchFamily="18" charset="0"/>
                <a:cs typeface="Times New Roman" panose="02020603050405020304" pitchFamily="18" charset="0"/>
              </a:rPr>
              <a:t>, </a:t>
            </a:r>
            <a:r>
              <a:rPr lang="en-US" b="0" i="0" dirty="0" err="1">
                <a:solidFill>
                  <a:srgbClr val="002060"/>
                </a:solidFill>
                <a:effectLst/>
                <a:latin typeface="Times New Roman" panose="02020603050405020304" pitchFamily="18" charset="0"/>
                <a:cs typeface="Times New Roman" panose="02020603050405020304" pitchFamily="18" charset="0"/>
              </a:rPr>
              <a:t>Quenk</a:t>
            </a:r>
            <a:r>
              <a:rPr lang="en-US" b="0" i="0" dirty="0">
                <a:solidFill>
                  <a:srgbClr val="002060"/>
                </a:solidFill>
                <a:effectLst/>
                <a:latin typeface="Times New Roman" panose="02020603050405020304" pitchFamily="18" charset="0"/>
                <a:cs typeface="Times New Roman" panose="02020603050405020304" pitchFamily="18" charset="0"/>
              </a:rPr>
              <a:t>, &amp; Hammer (19</a:t>
            </a:r>
            <a:r>
              <a:rPr lang="ru-RU" b="0" i="0" dirty="0">
                <a:solidFill>
                  <a:srgbClr val="002060"/>
                </a:solidFill>
                <a:effectLst/>
                <a:latin typeface="Times New Roman" panose="02020603050405020304" pitchFamily="18" charset="0"/>
                <a:cs typeface="Times New Roman" panose="02020603050405020304" pitchFamily="18" charset="0"/>
              </a:rPr>
              <a:t>98</a:t>
            </a:r>
            <a:r>
              <a:rPr lang="en-US" b="0" i="0" dirty="0">
                <a:solidFill>
                  <a:srgbClr val="002060"/>
                </a:solidFill>
                <a:effectLst/>
                <a:latin typeface="Times New Roman" panose="02020603050405020304" pitchFamily="18" charset="0"/>
                <a:cs typeface="Times New Roman" panose="02020603050405020304" pitchFamily="18" charset="0"/>
              </a:rPr>
              <a:t>) survey.</a:t>
            </a:r>
            <a:endParaRPr lang="ru-RU" dirty="0">
              <a:solidFill>
                <a:srgbClr val="191D34"/>
              </a:solidFill>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7" name="Текст 6">
            <a:extLst>
              <a:ext uri="{FF2B5EF4-FFF2-40B4-BE49-F238E27FC236}">
                <a16:creationId xmlns:a16="http://schemas.microsoft.com/office/drawing/2014/main" id="{FF119484-3D29-A348-BD16-DC41D64EC48A}"/>
              </a:ext>
            </a:extLst>
          </p:cNvPr>
          <p:cNvSpPr>
            <a:spLocks noGrp="1"/>
          </p:cNvSpPr>
          <p:nvPr>
            <p:ph type="body" sz="quarter" idx="16"/>
          </p:nvPr>
        </p:nvSpPr>
        <p:spPr>
          <a:xfrm>
            <a:off x="4047007" y="4148443"/>
            <a:ext cx="2864870" cy="1525212"/>
          </a:xfrm>
        </p:spPr>
        <p:txBody>
          <a:bodyPr vert="horz" lIns="0" tIns="0" rIns="0" bIns="45720" rtlCol="0" anchor="t">
            <a:normAutofit/>
          </a:bodyPr>
          <a:lstStyle/>
          <a:p>
            <a:r>
              <a:rPr lang="en-US">
                <a:latin typeface="Times New Roman" panose="02020603050405020304" pitchFamily="18" charset="0"/>
                <a:cs typeface="Times New Roman" panose="02020603050405020304" pitchFamily="18" charset="0"/>
              </a:rPr>
              <a:t>Of people stated that they fall somewhere between the two extremes of personalities by a study conducted by the American Trends Panel (2014).</a:t>
            </a:r>
            <a:endParaRPr lang="ru-RU">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5E558DF3-421A-AD4A-8AAD-D7C6C3A92B59}"/>
              </a:ext>
            </a:extLst>
          </p:cNvPr>
          <p:cNvSpPr>
            <a:spLocks noGrp="1"/>
          </p:cNvSpPr>
          <p:nvPr>
            <p:ph type="body" sz="quarter" idx="17"/>
          </p:nvPr>
        </p:nvSpPr>
        <p:spPr>
          <a:xfrm>
            <a:off x="7518938" y="4148443"/>
            <a:ext cx="2864870" cy="1525212"/>
          </a:xfrm>
        </p:spPr>
        <p:txBody>
          <a:bodyPr/>
          <a:lstStyle/>
          <a:p>
            <a:r>
              <a:rPr lang="en-US">
                <a:latin typeface="Times New Roman" panose="02020603050405020304" pitchFamily="18" charset="0"/>
                <a:cs typeface="Times New Roman" panose="02020603050405020304" pitchFamily="18" charset="0"/>
              </a:rPr>
              <a:t>Of the world’s territory is best suited for existence of introverts, according to a Merchant Machine study. </a:t>
            </a:r>
            <a:endParaRPr lang="ru-RU">
              <a:latin typeface="Times New Roman" panose="02020603050405020304" pitchFamily="18" charset="0"/>
              <a:cs typeface="Times New Roman" panose="02020603050405020304" pitchFamily="18" charset="0"/>
            </a:endParaRPr>
          </a:p>
        </p:txBody>
      </p:sp>
      <p:sp>
        <p:nvSpPr>
          <p:cNvPr id="9" name="Текст 8">
            <a:extLst>
              <a:ext uri="{FF2B5EF4-FFF2-40B4-BE49-F238E27FC236}">
                <a16:creationId xmlns:a16="http://schemas.microsoft.com/office/drawing/2014/main" id="{4D82ABC5-6628-FA4A-9DBB-38E61DCF39FA}"/>
              </a:ext>
            </a:extLst>
          </p:cNvPr>
          <p:cNvSpPr>
            <a:spLocks noGrp="1"/>
          </p:cNvSpPr>
          <p:nvPr>
            <p:ph type="body" sz="quarter" idx="18"/>
          </p:nvPr>
        </p:nvSpPr>
        <p:spPr>
          <a:xfrm>
            <a:off x="575076" y="2743199"/>
            <a:ext cx="2865422" cy="1131151"/>
          </a:xfrm>
        </p:spPr>
        <p:txBody>
          <a:bodyPr/>
          <a:lstStyle/>
          <a:p>
            <a:r>
              <a:rPr lang="en-US">
                <a:latin typeface="Times New Roman" panose="02020603050405020304" pitchFamily="18" charset="0"/>
                <a:cs typeface="Times New Roman" panose="02020603050405020304" pitchFamily="18" charset="0"/>
              </a:rPr>
              <a:t>49%</a:t>
            </a:r>
            <a:endParaRPr lang="ru-RU">
              <a:latin typeface="Times New Roman" panose="02020603050405020304" pitchFamily="18" charset="0"/>
              <a:cs typeface="Times New Roman" panose="02020603050405020304" pitchFamily="18" charset="0"/>
            </a:endParaRPr>
          </a:p>
        </p:txBody>
      </p:sp>
      <p:sp>
        <p:nvSpPr>
          <p:cNvPr id="10" name="Текст 9">
            <a:extLst>
              <a:ext uri="{FF2B5EF4-FFF2-40B4-BE49-F238E27FC236}">
                <a16:creationId xmlns:a16="http://schemas.microsoft.com/office/drawing/2014/main" id="{7CC25597-0929-B146-8CD4-B783CF82D88C}"/>
              </a:ext>
            </a:extLst>
          </p:cNvPr>
          <p:cNvSpPr>
            <a:spLocks noGrp="1"/>
          </p:cNvSpPr>
          <p:nvPr>
            <p:ph type="body" sz="quarter" idx="19"/>
          </p:nvPr>
        </p:nvSpPr>
        <p:spPr>
          <a:xfrm>
            <a:off x="4047007" y="2743199"/>
            <a:ext cx="2865422" cy="1131151"/>
          </a:xfrm>
        </p:spPr>
        <p:txBody>
          <a:bodyPr/>
          <a:lstStyle/>
          <a:p>
            <a:r>
              <a:rPr lang="en-US">
                <a:latin typeface="Times New Roman" panose="02020603050405020304" pitchFamily="18" charset="0"/>
                <a:cs typeface="Times New Roman" panose="02020603050405020304" pitchFamily="18" charset="0"/>
              </a:rPr>
              <a:t>77%</a:t>
            </a:r>
            <a:endParaRPr lang="ru-RU">
              <a:latin typeface="Times New Roman" panose="02020603050405020304" pitchFamily="18" charset="0"/>
              <a:cs typeface="Times New Roman" panose="02020603050405020304" pitchFamily="18" charset="0"/>
            </a:endParaRPr>
          </a:p>
        </p:txBody>
      </p:sp>
      <p:sp>
        <p:nvSpPr>
          <p:cNvPr id="11" name="Текст 10">
            <a:extLst>
              <a:ext uri="{FF2B5EF4-FFF2-40B4-BE49-F238E27FC236}">
                <a16:creationId xmlns:a16="http://schemas.microsoft.com/office/drawing/2014/main" id="{34FA5CE5-ECF7-C344-83CF-2D4A06A5041E}"/>
              </a:ext>
            </a:extLst>
          </p:cNvPr>
          <p:cNvSpPr>
            <a:spLocks noGrp="1"/>
          </p:cNvSpPr>
          <p:nvPr>
            <p:ph type="body" sz="quarter" idx="20"/>
          </p:nvPr>
        </p:nvSpPr>
        <p:spPr>
          <a:xfrm>
            <a:off x="7518938" y="2743199"/>
            <a:ext cx="2865422" cy="1131151"/>
          </a:xfrm>
        </p:spPr>
        <p:txBody>
          <a:bodyPr/>
          <a:lstStyle/>
          <a:p>
            <a:r>
              <a:rPr lang="en-US">
                <a:latin typeface="Times New Roman" panose="02020603050405020304" pitchFamily="18" charset="0"/>
                <a:cs typeface="Times New Roman" panose="02020603050405020304" pitchFamily="18" charset="0"/>
              </a:rPr>
              <a:t>67%</a:t>
            </a:r>
            <a:endParaRPr 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176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Relevance</a:t>
            </a:r>
            <a:endParaRPr lang="ru-RU" dirty="0">
              <a:latin typeface="Times New Roman" panose="02020603050405020304" pitchFamily="18" charset="0"/>
              <a:cs typeface="Times New Roman" panose="02020603050405020304" pitchFamily="18" charset="0"/>
            </a:endParaRPr>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Core idea. </a:t>
            </a:r>
          </a:p>
          <a:p>
            <a:r>
              <a:rPr lang="en-US" dirty="0">
                <a:latin typeface="Times New Roman" panose="02020603050405020304" pitchFamily="18" charset="0"/>
                <a:cs typeface="Times New Roman" panose="02020603050405020304" pitchFamily="18" charset="0"/>
              </a:rPr>
              <a:t>Problem. Relevance</a:t>
            </a:r>
            <a:endParaRPr lang="ru-RU" dirty="0">
              <a:latin typeface="Times New Roman" panose="02020603050405020304" pitchFamily="18" charset="0"/>
              <a:cs typeface="Times New Roman" panose="02020603050405020304" pitchFamily="18" charset="0"/>
            </a:endParaRPr>
          </a:p>
        </p:txBody>
      </p:sp>
      <p:grpSp>
        <p:nvGrpSpPr>
          <p:cNvPr id="45" name="Group 44">
            <a:extLst>
              <a:ext uri="{FF2B5EF4-FFF2-40B4-BE49-F238E27FC236}">
                <a16:creationId xmlns:a16="http://schemas.microsoft.com/office/drawing/2014/main" id="{F13F7311-64C1-A50F-F729-927AA0EFBAA6}"/>
              </a:ext>
            </a:extLst>
          </p:cNvPr>
          <p:cNvGrpSpPr/>
          <p:nvPr/>
        </p:nvGrpSpPr>
        <p:grpSpPr>
          <a:xfrm>
            <a:off x="7024915" y="1661814"/>
            <a:ext cx="4414274" cy="4414276"/>
            <a:chOff x="7699831" y="1937587"/>
            <a:chExt cx="3906272" cy="3906274"/>
          </a:xfrm>
        </p:grpSpPr>
        <p:sp>
          <p:nvSpPr>
            <p:cNvPr id="9" name="Circle: Hollow 8">
              <a:extLst>
                <a:ext uri="{FF2B5EF4-FFF2-40B4-BE49-F238E27FC236}">
                  <a16:creationId xmlns:a16="http://schemas.microsoft.com/office/drawing/2014/main" id="{BB576344-3A28-953C-6C6A-1600F5811B76}"/>
                </a:ext>
              </a:extLst>
            </p:cNvPr>
            <p:cNvSpPr/>
            <p:nvPr/>
          </p:nvSpPr>
          <p:spPr>
            <a:xfrm>
              <a:off x="7699831" y="1937587"/>
              <a:ext cx="3906272" cy="3906274"/>
            </a:xfrm>
            <a:prstGeom prst="don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Stress</a:t>
              </a:r>
            </a:p>
            <a:p>
              <a:pPr algn="ctr"/>
              <a:r>
                <a:rPr lang="en-US" dirty="0">
                  <a:solidFill>
                    <a:schemeClr val="tx1"/>
                  </a:solidFill>
                  <a:latin typeface="Times New Roman" panose="02020603050405020304" pitchFamily="18" charset="0"/>
                  <a:cs typeface="Times New Roman" panose="02020603050405020304" pitchFamily="18" charset="0"/>
                </a:rPr>
                <a:t>Cycle</a:t>
              </a:r>
            </a:p>
          </p:txBody>
        </p:sp>
        <p:pic>
          <p:nvPicPr>
            <p:cNvPr id="14" name="Graphic 13">
              <a:extLst>
                <a:ext uri="{FF2B5EF4-FFF2-40B4-BE49-F238E27FC236}">
                  <a16:creationId xmlns:a16="http://schemas.microsoft.com/office/drawing/2014/main" id="{636CBFE6-E830-157C-3428-286672DB64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3931" y="1979999"/>
              <a:ext cx="898071" cy="898071"/>
            </a:xfrm>
            <a:prstGeom prst="rect">
              <a:avLst/>
            </a:prstGeom>
          </p:spPr>
        </p:pic>
        <p:pic>
          <p:nvPicPr>
            <p:cNvPr id="16" name="Graphic 15">
              <a:extLst>
                <a:ext uri="{FF2B5EF4-FFF2-40B4-BE49-F238E27FC236}">
                  <a16:creationId xmlns:a16="http://schemas.microsoft.com/office/drawing/2014/main" id="{5352491A-02FC-DCD5-AD6D-94EB8B3D4054}"/>
                </a:ext>
              </a:extLst>
            </p:cNvPr>
            <p:cNvPicPr>
              <a:picLocks noChangeAspect="1"/>
            </p:cNvPicPr>
            <p:nvPr/>
          </p:nvPicPr>
          <p:blipFill>
            <a:blip r:embed="rId4">
              <a:alphaModFix/>
              <a:lum bright="100000" contrast="-70000"/>
              <a:extLst>
                <a:ext uri="{96DAC541-7B7A-43D3-8B79-37D633B846F1}">
                  <asvg:svgBlip xmlns:asvg="http://schemas.microsoft.com/office/drawing/2016/SVG/main" r:embed="rId5"/>
                </a:ext>
              </a:extLst>
            </a:blip>
            <a:stretch>
              <a:fillRect/>
            </a:stretch>
          </p:blipFill>
          <p:spPr>
            <a:xfrm>
              <a:off x="10614581" y="4121066"/>
              <a:ext cx="662848" cy="662848"/>
            </a:xfrm>
            <a:prstGeom prst="rect">
              <a:avLst/>
            </a:prstGeom>
          </p:spPr>
        </p:pic>
        <p:pic>
          <p:nvPicPr>
            <p:cNvPr id="23" name="Graphic 22">
              <a:extLst>
                <a:ext uri="{FF2B5EF4-FFF2-40B4-BE49-F238E27FC236}">
                  <a16:creationId xmlns:a16="http://schemas.microsoft.com/office/drawing/2014/main" id="{D98FB4F0-9A4F-0EAF-93E5-8B47065B0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7758" y="2713220"/>
              <a:ext cx="639580" cy="639580"/>
            </a:xfrm>
            <a:prstGeom prst="rect">
              <a:avLst/>
            </a:prstGeom>
          </p:spPr>
        </p:pic>
        <p:pic>
          <p:nvPicPr>
            <p:cNvPr id="25" name="Graphic 24">
              <a:extLst>
                <a:ext uri="{FF2B5EF4-FFF2-40B4-BE49-F238E27FC236}">
                  <a16:creationId xmlns:a16="http://schemas.microsoft.com/office/drawing/2014/main" id="{DD5B662C-0B6E-FB47-28F0-DAC0359D4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12158" y="4810624"/>
              <a:ext cx="888747" cy="888747"/>
            </a:xfrm>
            <a:prstGeom prst="rect">
              <a:avLst/>
            </a:prstGeom>
          </p:spPr>
        </p:pic>
        <p:grpSp>
          <p:nvGrpSpPr>
            <p:cNvPr id="32" name="Group 31">
              <a:extLst>
                <a:ext uri="{FF2B5EF4-FFF2-40B4-BE49-F238E27FC236}">
                  <a16:creationId xmlns:a16="http://schemas.microsoft.com/office/drawing/2014/main" id="{B24CCF81-1AD0-40DC-24C9-BAA38996563E}"/>
                </a:ext>
              </a:extLst>
            </p:cNvPr>
            <p:cNvGrpSpPr/>
            <p:nvPr/>
          </p:nvGrpSpPr>
          <p:grpSpPr>
            <a:xfrm>
              <a:off x="8033589" y="4167789"/>
              <a:ext cx="660591" cy="660591"/>
              <a:chOff x="8091647" y="4018896"/>
              <a:chExt cx="660591" cy="660591"/>
            </a:xfrm>
          </p:grpSpPr>
          <p:pic>
            <p:nvPicPr>
              <p:cNvPr id="28" name="Graphic 27">
                <a:extLst>
                  <a:ext uri="{FF2B5EF4-FFF2-40B4-BE49-F238E27FC236}">
                    <a16:creationId xmlns:a16="http://schemas.microsoft.com/office/drawing/2014/main" id="{EC3204C4-3E75-A012-EF8A-7499A9BF36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flipV="1">
                <a:off x="8091647" y="4018896"/>
                <a:ext cx="660591" cy="660591"/>
              </a:xfrm>
              <a:prstGeom prst="rect">
                <a:avLst/>
              </a:prstGeom>
            </p:spPr>
          </p:pic>
          <p:cxnSp>
            <p:nvCxnSpPr>
              <p:cNvPr id="30" name="Straight Connector 29">
                <a:extLst>
                  <a:ext uri="{FF2B5EF4-FFF2-40B4-BE49-F238E27FC236}">
                    <a16:creationId xmlns:a16="http://schemas.microsoft.com/office/drawing/2014/main" id="{F0D6348D-1213-024C-BCBC-C98C3A85ECE5}"/>
                  </a:ext>
                </a:extLst>
              </p:cNvPr>
              <p:cNvCxnSpPr>
                <a:cxnSpLocks/>
              </p:cNvCxnSpPr>
              <p:nvPr/>
            </p:nvCxnSpPr>
            <p:spPr>
              <a:xfrm>
                <a:off x="8133102" y="4157573"/>
                <a:ext cx="483329" cy="483329"/>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35" name="Graphic 34">
              <a:extLst>
                <a:ext uri="{FF2B5EF4-FFF2-40B4-BE49-F238E27FC236}">
                  <a16:creationId xmlns:a16="http://schemas.microsoft.com/office/drawing/2014/main" id="{80FD279D-660F-9B17-5F4C-A3D0429AC9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51891" y="2714612"/>
              <a:ext cx="639580" cy="639580"/>
            </a:xfrm>
            <a:prstGeom prst="rect">
              <a:avLst/>
            </a:prstGeom>
          </p:spPr>
        </p:pic>
        <p:cxnSp>
          <p:nvCxnSpPr>
            <p:cNvPr id="36" name="Straight Connector 35">
              <a:extLst>
                <a:ext uri="{FF2B5EF4-FFF2-40B4-BE49-F238E27FC236}">
                  <a16:creationId xmlns:a16="http://schemas.microsoft.com/office/drawing/2014/main" id="{4C3D646E-3391-6110-6E85-C6ED677EFD42}"/>
                </a:ext>
              </a:extLst>
            </p:cNvPr>
            <p:cNvCxnSpPr>
              <a:cxnSpLocks/>
            </p:cNvCxnSpPr>
            <p:nvPr/>
          </p:nvCxnSpPr>
          <p:spPr>
            <a:xfrm>
              <a:off x="8219170" y="2792737"/>
              <a:ext cx="483329" cy="483329"/>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sp>
          <p:nvSpPr>
            <p:cNvPr id="40" name="Arrow: Down 39">
              <a:extLst>
                <a:ext uri="{FF2B5EF4-FFF2-40B4-BE49-F238E27FC236}">
                  <a16:creationId xmlns:a16="http://schemas.microsoft.com/office/drawing/2014/main" id="{3164F910-AAE9-B669-20C4-2711C5C02207}"/>
                </a:ext>
              </a:extLst>
            </p:cNvPr>
            <p:cNvSpPr/>
            <p:nvPr/>
          </p:nvSpPr>
          <p:spPr>
            <a:xfrm>
              <a:off x="9061243" y="5254997"/>
              <a:ext cx="113166" cy="1705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58213FE1-EBDE-D47B-D4DB-2F2B3D92EF22}"/>
                </a:ext>
              </a:extLst>
            </p:cNvPr>
            <p:cNvSpPr/>
            <p:nvPr/>
          </p:nvSpPr>
          <p:spPr>
            <a:xfrm rot="10800000">
              <a:off x="10102002" y="2466171"/>
              <a:ext cx="113166" cy="1705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Текст 3">
            <a:extLst>
              <a:ext uri="{FF2B5EF4-FFF2-40B4-BE49-F238E27FC236}">
                <a16:creationId xmlns:a16="http://schemas.microsoft.com/office/drawing/2014/main" id="{2BF48795-72DF-67C2-2AA0-A0892B36201D}"/>
              </a:ext>
            </a:extLst>
          </p:cNvPr>
          <p:cNvSpPr>
            <a:spLocks noGrp="1"/>
          </p:cNvSpPr>
          <p:nvPr>
            <p:ph type="body" sz="quarter" idx="12"/>
          </p:nvPr>
        </p:nvSpPr>
        <p:spPr>
          <a:xfrm>
            <a:off x="585897" y="2379663"/>
            <a:ext cx="5589454" cy="3393234"/>
          </a:xfrm>
        </p:spPr>
        <p:txBody>
          <a:bodyPr vert="horz" lIns="0" tIns="0" rIns="0" bIns="45720" numCol="2" spcCol="252000" rtlCol="0" anchor="t">
            <a:noAutofit/>
          </a:bodyPr>
          <a:lstStyle/>
          <a:p>
            <a:r>
              <a:rPr lang="en-US" dirty="0">
                <a:solidFill>
                  <a:srgbClr val="002060"/>
                </a:solidFill>
                <a:latin typeface="Times New Roman" panose="02020603050405020304" pitchFamily="18" charset="0"/>
                <a:cs typeface="Times New Roman" panose="02020603050405020304" pitchFamily="18" charset="0"/>
              </a:rPr>
              <a:t>Stress may lead to: </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Depression </a:t>
            </a:r>
            <a:br>
              <a:rPr lang="en-US" dirty="0">
                <a:solidFill>
                  <a:srgbClr val="002060"/>
                </a:solidFill>
                <a:latin typeface="Times New Roman" panose="02020603050405020304" pitchFamily="18" charset="0"/>
                <a:cs typeface="Times New Roman" panose="02020603050405020304" pitchFamily="18" charset="0"/>
              </a:rPr>
            </a:br>
            <a:r>
              <a:rPr lang="en-US" dirty="0">
                <a:solidFill>
                  <a:srgbClr val="002060"/>
                </a:solidFill>
                <a:latin typeface="Times New Roman" panose="02020603050405020304" pitchFamily="18" charset="0"/>
                <a:cs typeface="Times New Roman" panose="02020603050405020304" pitchFamily="18" charset="0"/>
              </a:rPr>
              <a:t>(Jon Cooper “Stress and Depression”);</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Isolation and health disorders</a:t>
            </a:r>
            <a:br>
              <a:rPr lang="en-US" dirty="0">
                <a:solidFill>
                  <a:srgbClr val="002060"/>
                </a:solidFill>
                <a:latin typeface="Times New Roman" panose="02020603050405020304" pitchFamily="18" charset="0"/>
                <a:cs typeface="Times New Roman" panose="02020603050405020304" pitchFamily="18" charset="0"/>
              </a:rPr>
            </a:br>
            <a:r>
              <a:rPr lang="en-US" dirty="0">
                <a:solidFill>
                  <a:srgbClr val="002060"/>
                </a:solidFill>
                <a:latin typeface="Times New Roman" panose="02020603050405020304" pitchFamily="18" charset="0"/>
                <a:cs typeface="Times New Roman" panose="02020603050405020304" pitchFamily="18" charset="0"/>
              </a:rPr>
              <a:t>(Julia Cruces, Cesar </a:t>
            </a:r>
            <a:r>
              <a:rPr lang="en-US" dirty="0" err="1">
                <a:solidFill>
                  <a:srgbClr val="002060"/>
                </a:solidFill>
                <a:latin typeface="Times New Roman" panose="02020603050405020304" pitchFamily="18" charset="0"/>
                <a:cs typeface="Times New Roman" panose="02020603050405020304" pitchFamily="18" charset="0"/>
              </a:rPr>
              <a:t>Venero</a:t>
            </a:r>
            <a:r>
              <a:rPr lang="en-US" dirty="0">
                <a:solidFill>
                  <a:srgbClr val="002060"/>
                </a:solidFill>
                <a:latin typeface="Times New Roman" panose="02020603050405020304" pitchFamily="18" charset="0"/>
                <a:cs typeface="Times New Roman" panose="02020603050405020304" pitchFamily="18" charset="0"/>
              </a:rPr>
              <a:t> “The effect of psychological stress and social isolation on </a:t>
            </a:r>
            <a:r>
              <a:rPr lang="en-US" dirty="0" err="1">
                <a:solidFill>
                  <a:srgbClr val="002060"/>
                </a:solidFill>
                <a:latin typeface="Times New Roman" panose="02020603050405020304" pitchFamily="18" charset="0"/>
                <a:cs typeface="Times New Roman" panose="02020603050405020304" pitchFamily="18" charset="0"/>
              </a:rPr>
              <a:t>neuroimmunoendocrine</a:t>
            </a:r>
            <a:r>
              <a:rPr lang="en-US" dirty="0">
                <a:solidFill>
                  <a:srgbClr val="002060"/>
                </a:solidFill>
                <a:latin typeface="Times New Roman" panose="02020603050405020304" pitchFamily="18" charset="0"/>
                <a:cs typeface="Times New Roman" panose="02020603050405020304" pitchFamily="18" charset="0"/>
              </a:rPr>
              <a:t> communication”);</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Less communication</a:t>
            </a:r>
            <a:br>
              <a:rPr lang="en-US" dirty="0">
                <a:solidFill>
                  <a:srgbClr val="002060"/>
                </a:solidFill>
                <a:latin typeface="Times New Roman" panose="02020603050405020304" pitchFamily="18" charset="0"/>
                <a:cs typeface="Times New Roman" panose="02020603050405020304" pitchFamily="18" charset="0"/>
              </a:rPr>
            </a:br>
            <a:r>
              <a:rPr lang="en-US" dirty="0">
                <a:solidFill>
                  <a:srgbClr val="002060"/>
                </a:solidFill>
                <a:latin typeface="Times New Roman" panose="02020603050405020304" pitchFamily="18" charset="0"/>
                <a:cs typeface="Times New Roman" panose="02020603050405020304" pitchFamily="18" charset="0"/>
              </a:rPr>
              <a:t>(Depressive symptoms are associated with social isolation in face-to-face interaction networks);</a:t>
            </a:r>
          </a:p>
          <a:p>
            <a:r>
              <a:rPr lang="en-US" dirty="0">
                <a:solidFill>
                  <a:srgbClr val="002060"/>
                </a:solidFill>
                <a:latin typeface="Times New Roman" panose="02020603050405020304" pitchFamily="18" charset="0"/>
                <a:cs typeface="Times New Roman" panose="02020603050405020304" pitchFamily="18" charset="0"/>
              </a:rPr>
              <a:t>It can easily lead to:</a:t>
            </a:r>
          </a:p>
          <a:p>
            <a:pPr marL="285750" indent="-285750">
              <a:buFont typeface="Arial" panose="020B0604020202020204" pitchFamily="34" charset="0"/>
              <a:buChar char="•"/>
            </a:pPr>
            <a:r>
              <a:rPr lang="en-US" i="0" dirty="0">
                <a:solidFill>
                  <a:srgbClr val="002060"/>
                </a:solidFill>
                <a:effectLst/>
                <a:latin typeface="Times New Roman" panose="02020603050405020304" pitchFamily="18" charset="0"/>
                <a:cs typeface="Times New Roman" panose="02020603050405020304" pitchFamily="18" charset="0"/>
              </a:rPr>
              <a:t>Lesser parties and events attendance</a:t>
            </a:r>
            <a:br>
              <a:rPr lang="en-US" i="0" dirty="0">
                <a:solidFill>
                  <a:srgbClr val="002060"/>
                </a:solidFill>
                <a:effectLst/>
                <a:latin typeface="Times New Roman" panose="02020603050405020304" pitchFamily="18" charset="0"/>
                <a:cs typeface="Times New Roman" panose="02020603050405020304" pitchFamily="18" charset="0"/>
              </a:rPr>
            </a:br>
            <a:r>
              <a:rPr lang="en-US" i="0" dirty="0">
                <a:solidFill>
                  <a:srgbClr val="002060"/>
                </a:solidFill>
                <a:effectLst/>
                <a:latin typeface="Times New Roman" panose="02020603050405020304" pitchFamily="18" charset="0"/>
                <a:cs typeface="Times New Roman" panose="02020603050405020304" pitchFamily="18" charset="0"/>
              </a:rPr>
              <a:t>(just logic);</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Less new experiences</a:t>
            </a:r>
            <a:br>
              <a:rPr lang="en-US" dirty="0">
                <a:solidFill>
                  <a:srgbClr val="002060"/>
                </a:solidFill>
                <a:latin typeface="Times New Roman" panose="02020603050405020304" pitchFamily="18" charset="0"/>
                <a:cs typeface="Times New Roman" panose="02020603050405020304" pitchFamily="18" charset="0"/>
              </a:rPr>
            </a:br>
            <a:r>
              <a:rPr lang="en-US" dirty="0">
                <a:solidFill>
                  <a:srgbClr val="002060"/>
                </a:solidFill>
                <a:latin typeface="Times New Roman" panose="02020603050405020304" pitchFamily="18" charset="0"/>
                <a:cs typeface="Times New Roman" panose="02020603050405020304" pitchFamily="18" charset="0"/>
              </a:rPr>
              <a:t>(just logic);</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More</a:t>
            </a:r>
            <a:r>
              <a:rPr lang="en-US" i="0" dirty="0">
                <a:solidFill>
                  <a:srgbClr val="002060"/>
                </a:solidFill>
                <a:effectLst/>
                <a:latin typeface="Times New Roman" panose="02020603050405020304" pitchFamily="18" charset="0"/>
                <a:cs typeface="Times New Roman" panose="02020603050405020304" pitchFamily="18" charset="0"/>
              </a:rPr>
              <a:t> stress</a:t>
            </a:r>
            <a:r>
              <a:rPr lang="en-US" dirty="0">
                <a:solidFill>
                  <a:srgbClr val="002060"/>
                </a:solidFill>
                <a:latin typeface="Times New Roman" panose="02020603050405020304" pitchFamily="18" charset="0"/>
                <a:cs typeface="Times New Roman" panose="02020603050405020304" pitchFamily="18" charset="0"/>
              </a:rPr>
              <a:t> from acetylcholine disorder</a:t>
            </a:r>
            <a:br>
              <a:rPr lang="en-US" i="0" dirty="0">
                <a:solidFill>
                  <a:srgbClr val="002060"/>
                </a:solidFill>
                <a:effectLst/>
                <a:latin typeface="Times New Roman" panose="02020603050405020304" pitchFamily="18" charset="0"/>
                <a:cs typeface="Times New Roman" panose="02020603050405020304" pitchFamily="18" charset="0"/>
              </a:rPr>
            </a:br>
            <a:r>
              <a:rPr lang="en-US" i="0" dirty="0">
                <a:solidFill>
                  <a:srgbClr val="002060"/>
                </a:solidFill>
                <a:effectLst/>
                <a:latin typeface="Times New Roman" panose="02020603050405020304" pitchFamily="18" charset="0"/>
                <a:cs typeface="Times New Roman" panose="02020603050405020304" pitchFamily="18" charset="0"/>
              </a:rPr>
              <a:t>(Group of </a:t>
            </a:r>
            <a:r>
              <a:rPr lang="en-US" dirty="0">
                <a:solidFill>
                  <a:srgbClr val="002060"/>
                </a:solidFill>
                <a:latin typeface="Times New Roman" panose="02020603050405020304" pitchFamily="18" charset="0"/>
                <a:cs typeface="Times New Roman" panose="02020603050405020304" pitchFamily="18" charset="0"/>
              </a:rPr>
              <a:t>researchers “Hippocampal acetylcholine modulates stress-related behaviors)</a:t>
            </a:r>
            <a:endParaRPr lang="en-US" i="0" dirty="0">
              <a:solidFill>
                <a:srgbClr val="00206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068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39B216-F5ED-B348-A1BB-CE85242168B6}"/>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7986A2D4-D42B-854C-9F3E-6A8095E580B6}"/>
              </a:ext>
            </a:extLst>
          </p:cNvPr>
          <p:cNvSpPr>
            <a:spLocks noGrp="1"/>
          </p:cNvSpPr>
          <p:nvPr>
            <p:ph type="body" sz="quarter" idx="14"/>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4" name="Текст 3">
            <a:extLst>
              <a:ext uri="{FF2B5EF4-FFF2-40B4-BE49-F238E27FC236}">
                <a16:creationId xmlns:a16="http://schemas.microsoft.com/office/drawing/2014/main" id="{628F0E61-4402-1545-ABC6-7EB156E5B9E6}"/>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Core idea. </a:t>
            </a:r>
          </a:p>
          <a:p>
            <a:r>
              <a:rPr lang="en-US" dirty="0">
                <a:latin typeface="Times New Roman" panose="02020603050405020304" pitchFamily="18" charset="0"/>
                <a:cs typeface="Times New Roman" panose="02020603050405020304" pitchFamily="18" charset="0"/>
              </a:rPr>
              <a:t>Problem. Relevance</a:t>
            </a:r>
            <a:endParaRPr lang="ru-RU" dirty="0">
              <a:latin typeface="Times New Roman" panose="02020603050405020304" pitchFamily="18" charset="0"/>
              <a:cs typeface="Times New Roman" panose="02020603050405020304" pitchFamily="18" charset="0"/>
            </a:endParaRPr>
          </a:p>
        </p:txBody>
      </p:sp>
      <p:sp>
        <p:nvSpPr>
          <p:cNvPr id="5" name="Заголовок 4">
            <a:extLst>
              <a:ext uri="{FF2B5EF4-FFF2-40B4-BE49-F238E27FC236}">
                <a16:creationId xmlns:a16="http://schemas.microsoft.com/office/drawing/2014/main" id="{7B6EC5B9-282D-B84A-B169-E82D5207068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More than half of teens make new friends online</a:t>
            </a:r>
            <a:endParaRPr lang="ru-RU" dirty="0">
              <a:latin typeface="Times New Roman" panose="02020603050405020304" pitchFamily="18" charset="0"/>
              <a:cs typeface="Times New Roman" panose="02020603050405020304" pitchFamily="18" charset="0"/>
            </a:endParaRPr>
          </a:p>
        </p:txBody>
      </p:sp>
      <p:sp>
        <p:nvSpPr>
          <p:cNvPr id="6" name="Текст 5">
            <a:extLst>
              <a:ext uri="{FF2B5EF4-FFF2-40B4-BE49-F238E27FC236}">
                <a16:creationId xmlns:a16="http://schemas.microsoft.com/office/drawing/2014/main" id="{52A84FC5-C615-ED4D-97BC-765AAF50474A}"/>
              </a:ext>
            </a:extLst>
          </p:cNvPr>
          <p:cNvSpPr>
            <a:spLocks noGrp="1"/>
          </p:cNvSpPr>
          <p:nvPr>
            <p:ph type="body" sz="quarter" idx="12"/>
          </p:nvPr>
        </p:nvSpPr>
        <p:spPr/>
        <p:txBody>
          <a:bodyPr/>
          <a:lstStyle/>
          <a:p>
            <a:r>
              <a:rPr lang="en-US">
                <a:latin typeface="Times New Roman" panose="02020603050405020304" pitchFamily="18" charset="0"/>
                <a:cs typeface="Times New Roman" panose="02020603050405020304" pitchFamily="18" charset="0"/>
              </a:rPr>
              <a:t>Of teens have made new friends online without any specific recommendation systems.</a:t>
            </a:r>
            <a:endParaRPr lang="ru-RU">
              <a:latin typeface="Times New Roman" panose="02020603050405020304" pitchFamily="18" charset="0"/>
              <a:cs typeface="Times New Roman" panose="02020603050405020304" pitchFamily="18" charset="0"/>
            </a:endParaRPr>
          </a:p>
        </p:txBody>
      </p:sp>
      <p:sp>
        <p:nvSpPr>
          <p:cNvPr id="7" name="Текст 6">
            <a:extLst>
              <a:ext uri="{FF2B5EF4-FFF2-40B4-BE49-F238E27FC236}">
                <a16:creationId xmlns:a16="http://schemas.microsoft.com/office/drawing/2014/main" id="{FF119484-3D29-A348-BD16-DC41D64EC48A}"/>
              </a:ext>
            </a:extLst>
          </p:cNvPr>
          <p:cNvSpPr>
            <a:spLocks noGrp="1"/>
          </p:cNvSpPr>
          <p:nvPr>
            <p:ph type="body" sz="quarter" idx="16"/>
          </p:nvPr>
        </p:nvSpPr>
        <p:spPr/>
        <p:txBody>
          <a:bodyPr vert="horz" lIns="0" tIns="0" rIns="0" bIns="45720" rtlCol="0" anchor="t">
            <a:normAutofit/>
          </a:bodyPr>
          <a:lstStyle/>
          <a:p>
            <a:r>
              <a:rPr lang="en-US">
                <a:latin typeface="Times New Roman" panose="02020603050405020304" pitchFamily="18" charset="0"/>
                <a:cs typeface="Times New Roman" panose="02020603050405020304" pitchFamily="18" charset="0"/>
              </a:rPr>
              <a:t>Say that they have made more than five friends just in digital space.</a:t>
            </a:r>
            <a:endParaRPr lang="ru-RU">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5E558DF3-421A-AD4A-8AAD-D7C6C3A92B59}"/>
              </a:ext>
            </a:extLst>
          </p:cNvPr>
          <p:cNvSpPr>
            <a:spLocks noGrp="1"/>
          </p:cNvSpPr>
          <p:nvPr>
            <p:ph type="body" sz="quarter" idx="17"/>
          </p:nvPr>
        </p:nvSpPr>
        <p:spPr/>
        <p:txBody>
          <a:bodyPr/>
          <a:lstStyle/>
          <a:p>
            <a:r>
              <a:rPr lang="en-US">
                <a:latin typeface="Times New Roman" panose="02020603050405020304" pitchFamily="18" charset="0"/>
                <a:cs typeface="Times New Roman" panose="02020603050405020304" pitchFamily="18" charset="0"/>
              </a:rPr>
              <a:t>Of surveyed girls finds friends on the Internet.</a:t>
            </a:r>
            <a:endParaRPr lang="ru-RU">
              <a:latin typeface="Times New Roman" panose="02020603050405020304" pitchFamily="18" charset="0"/>
              <a:cs typeface="Times New Roman" panose="02020603050405020304" pitchFamily="18" charset="0"/>
            </a:endParaRPr>
          </a:p>
        </p:txBody>
      </p:sp>
      <p:sp>
        <p:nvSpPr>
          <p:cNvPr id="9" name="Текст 8">
            <a:extLst>
              <a:ext uri="{FF2B5EF4-FFF2-40B4-BE49-F238E27FC236}">
                <a16:creationId xmlns:a16="http://schemas.microsoft.com/office/drawing/2014/main" id="{4D82ABC5-6628-FA4A-9DBB-38E61DCF39FA}"/>
              </a:ext>
            </a:extLst>
          </p:cNvPr>
          <p:cNvSpPr>
            <a:spLocks noGrp="1"/>
          </p:cNvSpPr>
          <p:nvPr>
            <p:ph type="body" sz="quarter" idx="18"/>
          </p:nvPr>
        </p:nvSpPr>
        <p:spPr/>
        <p:txBody>
          <a:bodyPr/>
          <a:lstStyle/>
          <a:p>
            <a:r>
              <a:rPr lang="en-US">
                <a:latin typeface="Times New Roman" panose="02020603050405020304" pitchFamily="18" charset="0"/>
                <a:cs typeface="Times New Roman" panose="02020603050405020304" pitchFamily="18" charset="0"/>
              </a:rPr>
              <a:t>57%</a:t>
            </a:r>
            <a:endParaRPr lang="ru-RU">
              <a:latin typeface="Times New Roman" panose="02020603050405020304" pitchFamily="18" charset="0"/>
              <a:cs typeface="Times New Roman" panose="02020603050405020304" pitchFamily="18" charset="0"/>
            </a:endParaRPr>
          </a:p>
        </p:txBody>
      </p:sp>
      <p:sp>
        <p:nvSpPr>
          <p:cNvPr id="10" name="Текст 9">
            <a:extLst>
              <a:ext uri="{FF2B5EF4-FFF2-40B4-BE49-F238E27FC236}">
                <a16:creationId xmlns:a16="http://schemas.microsoft.com/office/drawing/2014/main" id="{7CC25597-0929-B146-8CD4-B783CF82D88C}"/>
              </a:ext>
            </a:extLst>
          </p:cNvPr>
          <p:cNvSpPr>
            <a:spLocks noGrp="1"/>
          </p:cNvSpPr>
          <p:nvPr>
            <p:ph type="body" sz="quarter" idx="19"/>
          </p:nvPr>
        </p:nvSpPr>
        <p:spPr/>
        <p:txBody>
          <a:bodyPr/>
          <a:lstStyle/>
          <a:p>
            <a:r>
              <a:rPr lang="en-US">
                <a:latin typeface="Times New Roman" panose="02020603050405020304" pitchFamily="18" charset="0"/>
                <a:cs typeface="Times New Roman" panose="02020603050405020304" pitchFamily="18" charset="0"/>
              </a:rPr>
              <a:t>29%</a:t>
            </a:r>
            <a:endParaRPr lang="ru-RU">
              <a:latin typeface="Times New Roman" panose="02020603050405020304" pitchFamily="18" charset="0"/>
              <a:cs typeface="Times New Roman" panose="02020603050405020304" pitchFamily="18" charset="0"/>
            </a:endParaRPr>
          </a:p>
        </p:txBody>
      </p:sp>
      <p:sp>
        <p:nvSpPr>
          <p:cNvPr id="11" name="Текст 10">
            <a:extLst>
              <a:ext uri="{FF2B5EF4-FFF2-40B4-BE49-F238E27FC236}">
                <a16:creationId xmlns:a16="http://schemas.microsoft.com/office/drawing/2014/main" id="{34FA5CE5-ECF7-C344-83CF-2D4A06A5041E}"/>
              </a:ext>
            </a:extLst>
          </p:cNvPr>
          <p:cNvSpPr>
            <a:spLocks noGrp="1"/>
          </p:cNvSpPr>
          <p:nvPr>
            <p:ph type="body" sz="quarter" idx="20"/>
          </p:nvPr>
        </p:nvSpPr>
        <p:spPr/>
        <p:txBody>
          <a:bodyPr/>
          <a:lstStyle/>
          <a:p>
            <a:r>
              <a:rPr lang="en-US">
                <a:latin typeface="Times New Roman" panose="02020603050405020304" pitchFamily="18" charset="0"/>
                <a:cs typeface="Times New Roman" panose="02020603050405020304" pitchFamily="18" charset="0"/>
              </a:rPr>
              <a:t>78%</a:t>
            </a:r>
            <a:endParaRPr 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15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A33D5D5-13C7-8644-8CD8-A04CCCE73695}"/>
              </a:ext>
            </a:extLst>
          </p:cNvPr>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School of Data Analysis</a:t>
            </a:r>
          </a:p>
          <a:p>
            <a:r>
              <a:rPr lang="en-US" dirty="0">
                <a:latin typeface="Times New Roman" panose="02020603050405020304" pitchFamily="18" charset="0"/>
                <a:cs typeface="Times New Roman" panose="02020603050405020304" pitchFamily="18" charset="0"/>
              </a:rPr>
              <a:t>and Artificial Intelligence</a:t>
            </a:r>
            <a:endParaRPr lang="ru-RU" dirty="0">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B68095CB-94DB-754D-A4ED-35EBDDB3F749}"/>
              </a:ext>
            </a:extLst>
          </p:cNvPr>
          <p:cNvSpPr>
            <a:spLocks noGrp="1"/>
          </p:cNvSpPr>
          <p:nvPr>
            <p:ph type="body" sz="quarter" idx="14"/>
          </p:nvPr>
        </p:nvSpPr>
        <p:spPr/>
        <p:txBody>
          <a:bodyPr/>
          <a:lstStyle/>
          <a:p>
            <a:r>
              <a:rPr lang="en-US" dirty="0">
                <a:latin typeface="Times New Roman" panose="02020603050405020304" pitchFamily="18" charset="0"/>
                <a:cs typeface="Times New Roman" panose="02020603050405020304" pitchFamily="18" charset="0"/>
              </a:rPr>
              <a:t>Person-based recommendation system for making new relationships</a:t>
            </a:r>
            <a:endParaRPr lang="ru-RU" dirty="0">
              <a:latin typeface="Times New Roman" panose="02020603050405020304" pitchFamily="18" charset="0"/>
              <a:cs typeface="Times New Roman" panose="02020603050405020304" pitchFamily="18" charset="0"/>
            </a:endParaRPr>
          </a:p>
        </p:txBody>
      </p:sp>
      <p:sp>
        <p:nvSpPr>
          <p:cNvPr id="5" name="Текст 4">
            <a:extLst>
              <a:ext uri="{FF2B5EF4-FFF2-40B4-BE49-F238E27FC236}">
                <a16:creationId xmlns:a16="http://schemas.microsoft.com/office/drawing/2014/main" id="{A6622317-DCC7-F945-8031-3E7F389B9870}"/>
              </a:ext>
            </a:extLst>
          </p:cNvPr>
          <p:cNvSpPr>
            <a:spLocks noGrp="1"/>
          </p:cNvSpPr>
          <p:nvPr>
            <p:ph type="body" sz="quarter" idx="12"/>
          </p:nvPr>
        </p:nvSpPr>
        <p:spPr/>
        <p:txBody>
          <a:bodyPr vert="horz" lIns="0" tIns="0" rIns="0" bIns="45720" rtlCol="0" anchor="t">
            <a:normAutofit/>
          </a:bodyPr>
          <a:lstStyle/>
          <a:p>
            <a:r>
              <a:rPr lang="en-US" dirty="0">
                <a:latin typeface="Times New Roman" panose="02020603050405020304" pitchFamily="18" charset="0"/>
                <a:cs typeface="Times New Roman" panose="02020603050405020304" pitchFamily="18" charset="0"/>
              </a:rPr>
              <a:t>All competing products are in high demand, which may be shown in the amount of downloads, subscriptions, or user profiles. However, they fail to retain the audience based on user behavior and surveys.</a:t>
            </a:r>
            <a:endParaRPr lang="ru-RU" dirty="0">
              <a:latin typeface="Times New Roman" panose="02020603050405020304" pitchFamily="18" charset="0"/>
              <a:cs typeface="Times New Roman" panose="02020603050405020304" pitchFamily="18" charset="0"/>
            </a:endParaRPr>
          </a:p>
        </p:txBody>
      </p:sp>
      <p:sp>
        <p:nvSpPr>
          <p:cNvPr id="6" name="Текст 5">
            <a:extLst>
              <a:ext uri="{FF2B5EF4-FFF2-40B4-BE49-F238E27FC236}">
                <a16:creationId xmlns:a16="http://schemas.microsoft.com/office/drawing/2014/main" id="{A25E05A5-31FE-6744-BC43-4BB36CF7471F}"/>
              </a:ext>
            </a:extLst>
          </p:cNvPr>
          <p:cNvSpPr>
            <a:spLocks noGrp="1"/>
          </p:cNvSpPr>
          <p:nvPr>
            <p:ph type="body" sz="quarter" idx="16"/>
          </p:nvPr>
        </p:nvSpPr>
        <p:spPr>
          <a:xfrm>
            <a:off x="585897" y="4937976"/>
            <a:ext cx="5510103" cy="777024"/>
          </a:xfrm>
        </p:spPr>
        <p:txBody>
          <a:bodyPr vert="horz" lIns="0" tIns="0" rIns="0" bIns="45720" rtlCol="0" anchor="t">
            <a:normAutofit/>
          </a:bodyPr>
          <a:lstStyle/>
          <a:p>
            <a:r>
              <a:rPr lang="en-US" sz="1300" b="1" i="1" dirty="0">
                <a:latin typeface="Times New Roman" panose="02020603050405020304" pitchFamily="18" charset="0"/>
                <a:cs typeface="Times New Roman" panose="02020603050405020304" pitchFamily="18" charset="0"/>
              </a:rPr>
              <a:t>Hypothesis 1: failure to retain audience due to bad recommended content.</a:t>
            </a:r>
          </a:p>
          <a:p>
            <a:r>
              <a:rPr lang="en-US" sz="1300" b="1" i="1" dirty="0">
                <a:latin typeface="Times New Roman" panose="02020603050405020304" pitchFamily="18" charset="0"/>
                <a:cs typeface="Times New Roman" panose="02020603050405020304" pitchFamily="18" charset="0"/>
              </a:rPr>
              <a:t>Hypothesis 2: the complete absence of recommendations leads to a decrease in the audience </a:t>
            </a:r>
          </a:p>
        </p:txBody>
      </p:sp>
      <p:sp>
        <p:nvSpPr>
          <p:cNvPr id="7" name="Текст 6">
            <a:extLst>
              <a:ext uri="{FF2B5EF4-FFF2-40B4-BE49-F238E27FC236}">
                <a16:creationId xmlns:a16="http://schemas.microsoft.com/office/drawing/2014/main" id="{B46BB51F-3F05-3C42-B510-D008849890AC}"/>
              </a:ext>
            </a:extLst>
          </p:cNvPr>
          <p:cNvSpPr>
            <a:spLocks noGrp="1"/>
          </p:cNvSpPr>
          <p:nvPr>
            <p:ph type="body" sz="quarter" idx="18"/>
          </p:nvPr>
        </p:nvSpPr>
        <p:spPr>
          <a:xfrm>
            <a:off x="6096000" y="2855211"/>
            <a:ext cx="5383968" cy="1923823"/>
          </a:xfrm>
        </p:spPr>
        <p:txBody>
          <a:bodyPr>
            <a:norm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Social networks communities;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Apps for dating or making new friends;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Apps for events.</a:t>
            </a:r>
            <a:endParaRPr lang="ru-RU" sz="2800" dirty="0">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5FE4DD9E-D443-AF4F-A072-F5C4D494A05A}"/>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Competitors. </a:t>
            </a:r>
          </a:p>
          <a:p>
            <a:r>
              <a:rPr lang="en-US" dirty="0">
                <a:latin typeface="Times New Roman" panose="02020603050405020304" pitchFamily="18" charset="0"/>
                <a:cs typeface="Times New Roman" panose="02020603050405020304" pitchFamily="18" charset="0"/>
              </a:rPr>
              <a:t>Business analysis</a:t>
            </a:r>
            <a:endParaRPr lang="ru-RU" dirty="0">
              <a:latin typeface="Times New Roman" panose="02020603050405020304" pitchFamily="18" charset="0"/>
              <a:cs typeface="Times New Roman" panose="02020603050405020304" pitchFamily="18" charset="0"/>
            </a:endParaRPr>
          </a:p>
        </p:txBody>
      </p:sp>
      <p:sp>
        <p:nvSpPr>
          <p:cNvPr id="4" name="Заголовок 3">
            <a:extLst>
              <a:ext uri="{FF2B5EF4-FFF2-40B4-BE49-F238E27FC236}">
                <a16:creationId xmlns:a16="http://schemas.microsoft.com/office/drawing/2014/main" id="{DEBFC62C-9588-F544-918B-2104A12C933E}"/>
              </a:ext>
            </a:extLst>
          </p:cNvPr>
          <p:cNvSpPr>
            <a:spLocks noGrp="1"/>
          </p:cNvSpPr>
          <p:nvPr>
            <p:ph type="title"/>
          </p:nvPr>
        </p:nvSpPr>
        <p:spPr>
          <a:xfrm>
            <a:off x="585898" y="1447790"/>
            <a:ext cx="10714699" cy="777025"/>
          </a:xfrm>
        </p:spPr>
        <p:txBody>
          <a:bodyPr/>
          <a:lstStyle/>
          <a:p>
            <a:r>
              <a:rPr lang="en-US">
                <a:latin typeface="Times New Roman" panose="02020603050405020304" pitchFamily="18" charset="0"/>
                <a:cs typeface="Times New Roman" panose="02020603050405020304" pitchFamily="18" charset="0"/>
              </a:rPr>
              <a:t>Main competitors</a:t>
            </a:r>
            <a:endParaRPr 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38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86F7981-A866-4E4F-9C65-238C1CF1BA67}"/>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0AB0430D-2AAB-034E-ACD0-CF459E67A843}"/>
              </a:ext>
            </a:extLst>
          </p:cNvPr>
          <p:cNvSpPr>
            <a:spLocks noGrp="1"/>
          </p:cNvSpPr>
          <p:nvPr>
            <p:ph type="body" sz="quarter" idx="14"/>
          </p:nvPr>
        </p:nvSpPr>
        <p:spPr/>
        <p:txBody>
          <a:bodyPr/>
          <a:lstStyle/>
          <a:p>
            <a:r>
              <a:rPr lang="en-US" dirty="0">
                <a:latin typeface="Times New Roman" panose="02020603050405020304" pitchFamily="18" charset="0"/>
                <a:cs typeface="Times New Roman" panose="02020603050405020304" pitchFamily="18" charset="0"/>
              </a:rPr>
              <a:t>Person-based recommendation system for making new relationships</a:t>
            </a:r>
            <a:endParaRPr lang="ru-RU" dirty="0">
              <a:latin typeface="Times New Roman" panose="02020603050405020304" pitchFamily="18" charset="0"/>
              <a:cs typeface="Times New Roman" panose="02020603050405020304" pitchFamily="18" charset="0"/>
            </a:endParaRPr>
          </a:p>
        </p:txBody>
      </p:sp>
      <p:sp>
        <p:nvSpPr>
          <p:cNvPr id="4" name="Текст 3">
            <a:extLst>
              <a:ext uri="{FF2B5EF4-FFF2-40B4-BE49-F238E27FC236}">
                <a16:creationId xmlns:a16="http://schemas.microsoft.com/office/drawing/2014/main" id="{BEFAF764-99F8-D24D-8800-048869E59428}"/>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Competitors. </a:t>
            </a:r>
          </a:p>
          <a:p>
            <a:r>
              <a:rPr lang="en-US" dirty="0">
                <a:latin typeface="Times New Roman" panose="02020603050405020304" pitchFamily="18" charset="0"/>
                <a:cs typeface="Times New Roman" panose="02020603050405020304" pitchFamily="18" charset="0"/>
              </a:rPr>
              <a:t>Business analysis</a:t>
            </a:r>
            <a:endParaRPr lang="ru-RU" dirty="0">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A8320C78-70B9-FB4C-A8E5-E019F0B0F714}"/>
              </a:ext>
            </a:extLst>
          </p:cNvPr>
          <p:cNvSpPr>
            <a:spLocks noGrp="1"/>
          </p:cNvSpPr>
          <p:nvPr>
            <p:ph type="body" sz="quarter" idx="12"/>
          </p:nvPr>
        </p:nvSpPr>
        <p:spPr>
          <a:xfrm>
            <a:off x="585898" y="3082068"/>
            <a:ext cx="4322531" cy="2328142"/>
          </a:xfrm>
        </p:spPr>
        <p:txBody>
          <a:bodyPr vert="horz" lIns="0" tIns="0" rIns="0" bIns="45720" rtlCol="0" anchor="t">
            <a:normAutofit/>
          </a:bodyPr>
          <a:lstStyle/>
          <a:p>
            <a:r>
              <a:rPr lang="en-US" dirty="0">
                <a:latin typeface="Times New Roman" panose="02020603050405020304" pitchFamily="18" charset="0"/>
                <a:cs typeface="Times New Roman" panose="02020603050405020304" pitchFamily="18" charset="0"/>
              </a:rPr>
              <a:t>User profiles from the feed of social network dating pages tend to receive few likes and comments even if the page has a sizable subscription base. There is a demand from the public, which is not being met, it might be argued. In our opinion, this is because such pages don't have any means to individually recommend people who the user might be interested in.</a:t>
            </a:r>
            <a:endParaRPr lang="ru-RU" dirty="0">
              <a:latin typeface="Times New Roman" panose="02020603050405020304" pitchFamily="18" charset="0"/>
              <a:cs typeface="Times New Roman" panose="02020603050405020304" pitchFamily="18" charset="0"/>
            </a:endParaRPr>
          </a:p>
        </p:txBody>
      </p:sp>
      <p:graphicFrame>
        <p:nvGraphicFramePr>
          <p:cNvPr id="9" name="Chart 1">
            <a:extLst>
              <a:ext uri="{FF2B5EF4-FFF2-40B4-BE49-F238E27FC236}">
                <a16:creationId xmlns:a16="http://schemas.microsoft.com/office/drawing/2014/main" id="{6D5D6F76-9C34-3D40-B24A-A6A48894F627}"/>
              </a:ext>
            </a:extLst>
          </p:cNvPr>
          <p:cNvGraphicFramePr/>
          <p:nvPr>
            <p:extLst>
              <p:ext uri="{D42A27DB-BD31-4B8C-83A1-F6EECF244321}">
                <p14:modId xmlns:p14="http://schemas.microsoft.com/office/powerpoint/2010/main" val="2359165629"/>
              </p:ext>
            </p:extLst>
          </p:nvPr>
        </p:nvGraphicFramePr>
        <p:xfrm>
          <a:off x="5227605" y="1449388"/>
          <a:ext cx="6478438" cy="4824412"/>
        </p:xfrm>
        <a:graphic>
          <a:graphicData uri="http://schemas.openxmlformats.org/drawingml/2006/chart">
            <c:chart xmlns:c="http://schemas.openxmlformats.org/drawingml/2006/chart" xmlns:r="http://schemas.openxmlformats.org/officeDocument/2006/relationships" r:id="rId2"/>
          </a:graphicData>
        </a:graphic>
      </p:graphicFrame>
      <p:sp>
        <p:nvSpPr>
          <p:cNvPr id="12" name="Заголовок 3">
            <a:extLst>
              <a:ext uri="{FF2B5EF4-FFF2-40B4-BE49-F238E27FC236}">
                <a16:creationId xmlns:a16="http://schemas.microsoft.com/office/drawing/2014/main" id="{D8CA38FB-AD8E-D5D2-8677-D99C66FEE4B3}"/>
              </a:ext>
            </a:extLst>
          </p:cNvPr>
          <p:cNvSpPr txBox="1">
            <a:spLocks/>
          </p:cNvSpPr>
          <p:nvPr/>
        </p:nvSpPr>
        <p:spPr>
          <a:xfrm>
            <a:off x="585898" y="1447790"/>
            <a:ext cx="10714699" cy="7770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Social network </a:t>
            </a:r>
          </a:p>
          <a:p>
            <a:r>
              <a:rPr lang="en-US" sz="2400" dirty="0">
                <a:latin typeface="Times New Roman" panose="02020603050405020304" pitchFamily="18" charset="0"/>
                <a:cs typeface="Times New Roman" panose="02020603050405020304" pitchFamily="18" charset="0"/>
              </a:rPr>
              <a:t>communities</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89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A33D5D5-13C7-8644-8CD8-A04CCCE73695}"/>
              </a:ext>
            </a:extLst>
          </p:cNvPr>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School of Data Analysis</a:t>
            </a:r>
          </a:p>
          <a:p>
            <a:r>
              <a:rPr lang="en-US" dirty="0">
                <a:latin typeface="Times New Roman" panose="02020603050405020304" pitchFamily="18" charset="0"/>
                <a:cs typeface="Times New Roman" panose="02020603050405020304" pitchFamily="18" charset="0"/>
              </a:rPr>
              <a:t>and Artificial Intelligence</a:t>
            </a:r>
            <a:endParaRPr lang="ru-RU" dirty="0">
              <a:latin typeface="Times New Roman" panose="02020603050405020304" pitchFamily="18" charset="0"/>
              <a:cs typeface="Times New Roman" panose="02020603050405020304" pitchFamily="18" charset="0"/>
            </a:endParaRPr>
          </a:p>
        </p:txBody>
      </p:sp>
      <p:sp>
        <p:nvSpPr>
          <p:cNvPr id="3" name="Текст 2">
            <a:extLst>
              <a:ext uri="{FF2B5EF4-FFF2-40B4-BE49-F238E27FC236}">
                <a16:creationId xmlns:a16="http://schemas.microsoft.com/office/drawing/2014/main" id="{B68095CB-94DB-754D-A4ED-35EBDDB3F749}"/>
              </a:ext>
            </a:extLst>
          </p:cNvPr>
          <p:cNvSpPr>
            <a:spLocks noGrp="1"/>
          </p:cNvSpPr>
          <p:nvPr>
            <p:ph type="body" sz="quarter" idx="14"/>
          </p:nvPr>
        </p:nvSpPr>
        <p:spPr/>
        <p:txBody>
          <a:bodyPr/>
          <a:lstStyle/>
          <a:p>
            <a:r>
              <a:rPr lang="en-US" dirty="0">
                <a:latin typeface="Times New Roman" panose="02020603050405020304" pitchFamily="18" charset="0"/>
                <a:cs typeface="Times New Roman" panose="02020603050405020304" pitchFamily="18" charset="0"/>
              </a:rPr>
              <a:t>Person-based recommendation system for making new relationships</a:t>
            </a:r>
            <a:endParaRPr lang="ru-RU" dirty="0">
              <a:latin typeface="Times New Roman" panose="02020603050405020304" pitchFamily="18" charset="0"/>
              <a:cs typeface="Times New Roman" panose="02020603050405020304" pitchFamily="18" charset="0"/>
            </a:endParaRPr>
          </a:p>
        </p:txBody>
      </p:sp>
      <p:sp>
        <p:nvSpPr>
          <p:cNvPr id="5" name="Текст 4">
            <a:extLst>
              <a:ext uri="{FF2B5EF4-FFF2-40B4-BE49-F238E27FC236}">
                <a16:creationId xmlns:a16="http://schemas.microsoft.com/office/drawing/2014/main" id="{A6622317-DCC7-F945-8031-3E7F389B9870}"/>
              </a:ext>
            </a:extLst>
          </p:cNvPr>
          <p:cNvSpPr>
            <a:spLocks noGrp="1"/>
          </p:cNvSpPr>
          <p:nvPr>
            <p:ph type="body" sz="quarter" idx="12"/>
          </p:nvPr>
        </p:nvSpPr>
        <p:spPr/>
        <p:txBody>
          <a:bodyPr vert="horz" lIns="0" tIns="0" rIns="0" bIns="45720" rtlCol="0" anchor="t">
            <a:normAutofit/>
          </a:bodyPr>
          <a:lstStyle/>
          <a:p>
            <a:r>
              <a:rPr lang="en-US">
                <a:latin typeface="Times New Roman" panose="02020603050405020304" pitchFamily="18" charset="0"/>
                <a:cs typeface="Times New Roman" panose="02020603050405020304" pitchFamily="18" charset="0"/>
              </a:rPr>
              <a:t>All of these apps feature some sort of recommendation system, that has a number of flaws.</a:t>
            </a:r>
            <a:r>
              <a:rPr lang="ru-RU">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Let's examine the most well-known Tinder system as an example. Others mimic it in numerous ways while adding their own qualities to it.</a:t>
            </a:r>
            <a:endParaRPr lang="ru-RU">
              <a:latin typeface="Times New Roman" panose="02020603050405020304" pitchFamily="18" charset="0"/>
              <a:cs typeface="Times New Roman" panose="02020603050405020304" pitchFamily="18" charset="0"/>
            </a:endParaRPr>
          </a:p>
        </p:txBody>
      </p:sp>
      <p:sp>
        <p:nvSpPr>
          <p:cNvPr id="7" name="Текст 6">
            <a:extLst>
              <a:ext uri="{FF2B5EF4-FFF2-40B4-BE49-F238E27FC236}">
                <a16:creationId xmlns:a16="http://schemas.microsoft.com/office/drawing/2014/main" id="{B46BB51F-3F05-3C42-B510-D008849890AC}"/>
              </a:ext>
            </a:extLst>
          </p:cNvPr>
          <p:cNvSpPr>
            <a:spLocks noGrp="1"/>
          </p:cNvSpPr>
          <p:nvPr>
            <p:ph type="body" sz="quarter" idx="18"/>
          </p:nvPr>
        </p:nvSpPr>
        <p:spPr>
          <a:xfrm>
            <a:off x="8064499" y="2626406"/>
            <a:ext cx="2070100" cy="2253523"/>
          </a:xfrm>
        </p:spPr>
        <p:txBody>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Tinder;</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Badoo;</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Wink;</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Bumble.</a:t>
            </a:r>
            <a:endParaRPr lang="ru-RU" dirty="0">
              <a:latin typeface="Times New Roman" panose="02020603050405020304" pitchFamily="18" charset="0"/>
              <a:cs typeface="Times New Roman" panose="02020603050405020304" pitchFamily="18" charset="0"/>
            </a:endParaRPr>
          </a:p>
        </p:txBody>
      </p:sp>
      <p:sp>
        <p:nvSpPr>
          <p:cNvPr id="8" name="Текст 7">
            <a:extLst>
              <a:ext uri="{FF2B5EF4-FFF2-40B4-BE49-F238E27FC236}">
                <a16:creationId xmlns:a16="http://schemas.microsoft.com/office/drawing/2014/main" id="{5FE4DD9E-D443-AF4F-A072-F5C4D494A05A}"/>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Competitors. </a:t>
            </a:r>
          </a:p>
          <a:p>
            <a:r>
              <a:rPr lang="en-US" dirty="0">
                <a:latin typeface="Times New Roman" panose="02020603050405020304" pitchFamily="18" charset="0"/>
                <a:cs typeface="Times New Roman" panose="02020603050405020304" pitchFamily="18" charset="0"/>
              </a:rPr>
              <a:t>Business analysis</a:t>
            </a:r>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4" name="Заголовок 3">
            <a:extLst>
              <a:ext uri="{FF2B5EF4-FFF2-40B4-BE49-F238E27FC236}">
                <a16:creationId xmlns:a16="http://schemas.microsoft.com/office/drawing/2014/main" id="{DEBFC62C-9588-F544-918B-2104A12C933E}"/>
              </a:ext>
            </a:extLst>
          </p:cNvPr>
          <p:cNvSpPr>
            <a:spLocks noGrp="1"/>
          </p:cNvSpPr>
          <p:nvPr>
            <p:ph type="title"/>
          </p:nvPr>
        </p:nvSpPr>
        <p:spPr>
          <a:xfrm>
            <a:off x="585898" y="1447790"/>
            <a:ext cx="10714699" cy="777025"/>
          </a:xfrm>
        </p:spPr>
        <p:txBody>
          <a:bodyPr/>
          <a:lstStyle/>
          <a:p>
            <a:r>
              <a:rPr lang="en-US" dirty="0">
                <a:latin typeface="Times New Roman" panose="02020603050405020304" pitchFamily="18" charset="0"/>
                <a:cs typeface="Times New Roman" panose="02020603050405020304" pitchFamily="18" charset="0"/>
              </a:rPr>
              <a:t>Apps for dating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or making friends</a:t>
            </a:r>
            <a:endParaRPr lang="ru-RU"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5439313C-EB59-1447-E72C-7DFD93633D68}"/>
              </a:ext>
            </a:extLst>
          </p:cNvPr>
          <p:cNvGrpSpPr/>
          <p:nvPr/>
        </p:nvGrpSpPr>
        <p:grpSpPr>
          <a:xfrm>
            <a:off x="1028264" y="3537359"/>
            <a:ext cx="6011447" cy="3079075"/>
            <a:chOff x="-707015" y="3971089"/>
            <a:chExt cx="5360523" cy="2745671"/>
          </a:xfrm>
        </p:grpSpPr>
        <p:pic>
          <p:nvPicPr>
            <p:cNvPr id="2050" name="Picture 2">
              <a:extLst>
                <a:ext uri="{FF2B5EF4-FFF2-40B4-BE49-F238E27FC236}">
                  <a16:creationId xmlns:a16="http://schemas.microsoft.com/office/drawing/2014/main" id="{5E1AF947-5839-6360-680B-E7C390604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432"/>
            <a:stretch/>
          </p:blipFill>
          <p:spPr bwMode="auto">
            <a:xfrm>
              <a:off x="549593" y="3971089"/>
              <a:ext cx="105181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4502C35-25B8-D2CF-C223-76659F9E5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272"/>
            <a:stretch/>
          </p:blipFill>
          <p:spPr bwMode="auto">
            <a:xfrm>
              <a:off x="2250744" y="4905678"/>
              <a:ext cx="1252994" cy="18110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Приложения в Google Play – Wink - make new friends">
              <a:extLst>
                <a:ext uri="{FF2B5EF4-FFF2-40B4-BE49-F238E27FC236}">
                  <a16:creationId xmlns:a16="http://schemas.microsoft.com/office/drawing/2014/main" id="{F887244E-47B1-2F40-04DB-28B128CD9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15" y="5498961"/>
              <a:ext cx="950873" cy="9508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4DD6D49-69E1-4CB9-6C5E-B63BC2D3EE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699" r="80082" b="34973"/>
            <a:stretch/>
          </p:blipFill>
          <p:spPr bwMode="auto">
            <a:xfrm>
              <a:off x="3402344" y="4052002"/>
              <a:ext cx="1251164" cy="10716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13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73A73-FBFA-4E1D-67CD-96597453158B}"/>
              </a:ext>
            </a:extLst>
          </p:cNvPr>
          <p:cNvSpPr>
            <a:spLocks noGrp="1"/>
          </p:cNvSpPr>
          <p:nvPr>
            <p:ph type="body" sz="quarter" idx="13"/>
          </p:nvPr>
        </p:nvSpPr>
        <p:spPr/>
        <p:txBody>
          <a:bodyPr/>
          <a:lstStyle/>
          <a:p>
            <a:r>
              <a:rPr lang="en-US">
                <a:latin typeface="Times New Roman" panose="02020603050405020304" pitchFamily="18" charset="0"/>
                <a:cs typeface="Times New Roman" panose="02020603050405020304" pitchFamily="18" charset="0"/>
              </a:rPr>
              <a:t>School of Data Analysis</a:t>
            </a:r>
          </a:p>
          <a:p>
            <a:r>
              <a:rPr lang="en-US">
                <a:latin typeface="Times New Roman" panose="02020603050405020304" pitchFamily="18" charset="0"/>
                <a:cs typeface="Times New Roman" panose="02020603050405020304" pitchFamily="18" charset="0"/>
              </a:rPr>
              <a:t>and Artificial Intelligence</a:t>
            </a:r>
            <a:endParaRPr lang="ru-RU">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DE8996A-5E62-CCB3-D596-51C12B577EA0}"/>
              </a:ext>
            </a:extLst>
          </p:cNvPr>
          <p:cNvSpPr>
            <a:spLocks noGrp="1"/>
          </p:cNvSpPr>
          <p:nvPr>
            <p:ph type="body" sz="quarter" idx="14"/>
          </p:nvPr>
        </p:nvSpPr>
        <p:spPr/>
        <p:txBody>
          <a:bodyPr/>
          <a:lstStyle/>
          <a:p>
            <a:r>
              <a:rPr lang="en-US">
                <a:latin typeface="Times New Roman" panose="02020603050405020304" pitchFamily="18" charset="0"/>
                <a:cs typeface="Times New Roman" panose="02020603050405020304" pitchFamily="18" charset="0"/>
              </a:rPr>
              <a:t>Person-based recommendation system for making new relationships</a:t>
            </a:r>
            <a:endParaRPr lang="ru-RU">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F5836A32-BE8D-AA7C-0FBD-D40E49E04D0F}"/>
              </a:ext>
            </a:extLst>
          </p:cNvPr>
          <p:cNvSpPr>
            <a:spLocks noGrp="1"/>
          </p:cNvSpPr>
          <p:nvPr>
            <p:ph type="body" sz="quarter" idx="15"/>
          </p:nvPr>
        </p:nvSpPr>
        <p:spPr/>
        <p:txBody>
          <a:bodyPr/>
          <a:lstStyle/>
          <a:p>
            <a:r>
              <a:rPr lang="en-US" dirty="0">
                <a:latin typeface="Times New Roman" panose="02020603050405020304" pitchFamily="18" charset="0"/>
                <a:cs typeface="Times New Roman" panose="02020603050405020304" pitchFamily="18" charset="0"/>
              </a:rPr>
              <a:t>Competitors. </a:t>
            </a:r>
          </a:p>
          <a:p>
            <a:r>
              <a:rPr lang="en-US" dirty="0">
                <a:latin typeface="Times New Roman" panose="02020603050405020304" pitchFamily="18" charset="0"/>
                <a:cs typeface="Times New Roman" panose="02020603050405020304" pitchFamily="18" charset="0"/>
              </a:rPr>
              <a:t>Business analysis</a:t>
            </a:r>
            <a:endParaRPr lang="ru-RU"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5C17268C-C665-2768-E056-EBC75D57D61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Tinder cons and pros </a:t>
            </a:r>
          </a:p>
        </p:txBody>
      </p:sp>
      <p:grpSp>
        <p:nvGrpSpPr>
          <p:cNvPr id="28" name="Group 27">
            <a:extLst>
              <a:ext uri="{FF2B5EF4-FFF2-40B4-BE49-F238E27FC236}">
                <a16:creationId xmlns:a16="http://schemas.microsoft.com/office/drawing/2014/main" id="{296EB150-1079-DCB1-258C-46D9F683E216}"/>
              </a:ext>
            </a:extLst>
          </p:cNvPr>
          <p:cNvGrpSpPr/>
          <p:nvPr/>
        </p:nvGrpSpPr>
        <p:grpSpPr>
          <a:xfrm>
            <a:off x="871685" y="1988706"/>
            <a:ext cx="4591957" cy="4344969"/>
            <a:chOff x="0" y="1836302"/>
            <a:chExt cx="4591957" cy="4344969"/>
          </a:xfrm>
        </p:grpSpPr>
        <p:cxnSp>
          <p:nvCxnSpPr>
            <p:cNvPr id="14" name="Straight Connector 13">
              <a:extLst>
                <a:ext uri="{FF2B5EF4-FFF2-40B4-BE49-F238E27FC236}">
                  <a16:creationId xmlns:a16="http://schemas.microsoft.com/office/drawing/2014/main" id="{99071423-518C-E526-B5F2-5234650BB1DB}"/>
                </a:ext>
              </a:extLst>
            </p:cNvPr>
            <p:cNvCxnSpPr>
              <a:cxnSpLocks/>
            </p:cNvCxnSpPr>
            <p:nvPr/>
          </p:nvCxnSpPr>
          <p:spPr>
            <a:xfrm>
              <a:off x="0" y="6091670"/>
              <a:ext cx="4591957" cy="0"/>
            </a:xfrm>
            <a:prstGeom prst="line">
              <a:avLst/>
            </a:prstGeom>
            <a:ln w="203200">
              <a:solidFill>
                <a:srgbClr val="00C5B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1C0300-CFAA-464E-63B7-5A635F4B3C99}"/>
                </a:ext>
              </a:extLst>
            </p:cNvPr>
            <p:cNvCxnSpPr>
              <a:cxnSpLocks/>
            </p:cNvCxnSpPr>
            <p:nvPr/>
          </p:nvCxnSpPr>
          <p:spPr>
            <a:xfrm flipH="1">
              <a:off x="4490357" y="1836302"/>
              <a:ext cx="3856" cy="4344969"/>
            </a:xfrm>
            <a:prstGeom prst="line">
              <a:avLst/>
            </a:prstGeom>
            <a:ln w="203200">
              <a:solidFill>
                <a:srgbClr val="00C5B6"/>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3C3871A-D911-B2C3-BCCE-474982A1BFE6}"/>
              </a:ext>
            </a:extLst>
          </p:cNvPr>
          <p:cNvGrpSpPr/>
          <p:nvPr/>
        </p:nvGrpSpPr>
        <p:grpSpPr>
          <a:xfrm rot="10800000">
            <a:off x="6208896" y="1988706"/>
            <a:ext cx="4591957" cy="4344969"/>
            <a:chOff x="0" y="1836302"/>
            <a:chExt cx="4591957" cy="4344969"/>
          </a:xfrm>
        </p:grpSpPr>
        <p:cxnSp>
          <p:nvCxnSpPr>
            <p:cNvPr id="30" name="Straight Connector 29">
              <a:extLst>
                <a:ext uri="{FF2B5EF4-FFF2-40B4-BE49-F238E27FC236}">
                  <a16:creationId xmlns:a16="http://schemas.microsoft.com/office/drawing/2014/main" id="{B9B745F5-2D38-8F25-630B-6F1A806A0849}"/>
                </a:ext>
              </a:extLst>
            </p:cNvPr>
            <p:cNvCxnSpPr>
              <a:cxnSpLocks/>
            </p:cNvCxnSpPr>
            <p:nvPr/>
          </p:nvCxnSpPr>
          <p:spPr>
            <a:xfrm>
              <a:off x="0" y="6091670"/>
              <a:ext cx="4591957" cy="0"/>
            </a:xfrm>
            <a:prstGeom prst="line">
              <a:avLst/>
            </a:prstGeom>
            <a:ln w="203200">
              <a:solidFill>
                <a:srgbClr val="F2731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19045-70E8-390E-217F-9952C3C4EEC6}"/>
                </a:ext>
              </a:extLst>
            </p:cNvPr>
            <p:cNvCxnSpPr>
              <a:cxnSpLocks/>
            </p:cNvCxnSpPr>
            <p:nvPr/>
          </p:nvCxnSpPr>
          <p:spPr>
            <a:xfrm flipH="1">
              <a:off x="4490357" y="1836302"/>
              <a:ext cx="3856" cy="4344969"/>
            </a:xfrm>
            <a:prstGeom prst="line">
              <a:avLst/>
            </a:prstGeom>
            <a:ln w="203200">
              <a:solidFill>
                <a:srgbClr val="F27312"/>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8175D03F-24D0-4CE0-A95F-147F72282CAE}"/>
              </a:ext>
            </a:extLst>
          </p:cNvPr>
          <p:cNvSpPr txBox="1"/>
          <p:nvPr/>
        </p:nvSpPr>
        <p:spPr>
          <a:xfrm>
            <a:off x="9106894" y="1507379"/>
            <a:ext cx="1430713" cy="646331"/>
          </a:xfrm>
          <a:prstGeom prst="rect">
            <a:avLst/>
          </a:prstGeom>
          <a:noFill/>
        </p:spPr>
        <p:txBody>
          <a:bodyPr wrap="none" rtlCol="0">
            <a:spAutoFit/>
          </a:bodyPr>
          <a:lstStyle/>
          <a:p>
            <a:pPr algn="l"/>
            <a:r>
              <a:rPr lang="en-US" sz="3600" dirty="0">
                <a:solidFill>
                  <a:srgbClr val="F27312"/>
                </a:solidFill>
                <a:latin typeface="Times New Roman" panose="02020603050405020304" pitchFamily="18" charset="0"/>
                <a:cs typeface="Times New Roman" panose="02020603050405020304" pitchFamily="18" charset="0"/>
              </a:rPr>
              <a:t>CONS</a:t>
            </a:r>
          </a:p>
        </p:txBody>
      </p:sp>
      <p:sp>
        <p:nvSpPr>
          <p:cNvPr id="33" name="TextBox 32">
            <a:extLst>
              <a:ext uri="{FF2B5EF4-FFF2-40B4-BE49-F238E27FC236}">
                <a16:creationId xmlns:a16="http://schemas.microsoft.com/office/drawing/2014/main" id="{73584410-E7A3-9982-5D2C-C618FBD6AF87}"/>
              </a:ext>
            </a:extLst>
          </p:cNvPr>
          <p:cNvSpPr txBox="1"/>
          <p:nvPr/>
        </p:nvSpPr>
        <p:spPr>
          <a:xfrm>
            <a:off x="1254138" y="5672136"/>
            <a:ext cx="1338828" cy="646331"/>
          </a:xfrm>
          <a:prstGeom prst="rect">
            <a:avLst/>
          </a:prstGeom>
          <a:noFill/>
        </p:spPr>
        <p:txBody>
          <a:bodyPr wrap="none" rtlCol="0">
            <a:spAutoFit/>
          </a:bodyPr>
          <a:lstStyle/>
          <a:p>
            <a:pPr algn="l"/>
            <a:r>
              <a:rPr lang="en-US" sz="3600" dirty="0">
                <a:solidFill>
                  <a:srgbClr val="00C5B6"/>
                </a:solidFill>
                <a:latin typeface="Times New Roman" panose="02020603050405020304" pitchFamily="18" charset="0"/>
                <a:cs typeface="Times New Roman" panose="02020603050405020304" pitchFamily="18" charset="0"/>
              </a:rPr>
              <a:t>PROS</a:t>
            </a:r>
          </a:p>
        </p:txBody>
      </p:sp>
      <p:sp>
        <p:nvSpPr>
          <p:cNvPr id="34" name="Oval 33">
            <a:extLst>
              <a:ext uri="{FF2B5EF4-FFF2-40B4-BE49-F238E27FC236}">
                <a16:creationId xmlns:a16="http://schemas.microsoft.com/office/drawing/2014/main" id="{A42C6A59-6600-6CDD-9A70-BCF96D8010C2}"/>
              </a:ext>
            </a:extLst>
          </p:cNvPr>
          <p:cNvSpPr/>
          <p:nvPr/>
        </p:nvSpPr>
        <p:spPr>
          <a:xfrm>
            <a:off x="6253858" y="2473997"/>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Oval 34">
            <a:extLst>
              <a:ext uri="{FF2B5EF4-FFF2-40B4-BE49-F238E27FC236}">
                <a16:creationId xmlns:a16="http://schemas.microsoft.com/office/drawing/2014/main" id="{4C3B188B-0353-1663-8C23-8ED4612E1358}"/>
              </a:ext>
            </a:extLst>
          </p:cNvPr>
          <p:cNvSpPr/>
          <p:nvPr/>
        </p:nvSpPr>
        <p:spPr>
          <a:xfrm>
            <a:off x="6253858" y="3404653"/>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Oval 35">
            <a:extLst>
              <a:ext uri="{FF2B5EF4-FFF2-40B4-BE49-F238E27FC236}">
                <a16:creationId xmlns:a16="http://schemas.microsoft.com/office/drawing/2014/main" id="{64A39441-765C-CE5E-5EF1-8AE1276D398C}"/>
              </a:ext>
            </a:extLst>
          </p:cNvPr>
          <p:cNvSpPr/>
          <p:nvPr/>
        </p:nvSpPr>
        <p:spPr>
          <a:xfrm>
            <a:off x="6253858" y="4335799"/>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Oval 36">
            <a:extLst>
              <a:ext uri="{FF2B5EF4-FFF2-40B4-BE49-F238E27FC236}">
                <a16:creationId xmlns:a16="http://schemas.microsoft.com/office/drawing/2014/main" id="{A73DF0D7-25F6-3E3B-E256-4729E0F10743}"/>
              </a:ext>
            </a:extLst>
          </p:cNvPr>
          <p:cNvSpPr/>
          <p:nvPr/>
        </p:nvSpPr>
        <p:spPr>
          <a:xfrm>
            <a:off x="6253858" y="5266945"/>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8" name="Oval 37">
            <a:extLst>
              <a:ext uri="{FF2B5EF4-FFF2-40B4-BE49-F238E27FC236}">
                <a16:creationId xmlns:a16="http://schemas.microsoft.com/office/drawing/2014/main" id="{D49577BC-763B-B4DD-F7A1-EF3262F2A81A}"/>
              </a:ext>
            </a:extLst>
          </p:cNvPr>
          <p:cNvSpPr/>
          <p:nvPr/>
        </p:nvSpPr>
        <p:spPr>
          <a:xfrm>
            <a:off x="6306638" y="2544581"/>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41" name="Graphic 40">
            <a:extLst>
              <a:ext uri="{FF2B5EF4-FFF2-40B4-BE49-F238E27FC236}">
                <a16:creationId xmlns:a16="http://schemas.microsoft.com/office/drawing/2014/main" id="{4702FE0D-F082-C2AD-7837-40AE70F86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8985" y="2650293"/>
            <a:ext cx="200884" cy="200884"/>
          </a:xfrm>
          <a:prstGeom prst="rect">
            <a:avLst/>
          </a:prstGeom>
        </p:spPr>
      </p:pic>
      <p:sp>
        <p:nvSpPr>
          <p:cNvPr id="42" name="Google Shape;1858;p56">
            <a:extLst>
              <a:ext uri="{FF2B5EF4-FFF2-40B4-BE49-F238E27FC236}">
                <a16:creationId xmlns:a16="http://schemas.microsoft.com/office/drawing/2014/main" id="{6C605017-5B5A-CDD5-12FA-AF7F5C36FCDF}"/>
              </a:ext>
            </a:extLst>
          </p:cNvPr>
          <p:cNvSpPr txBox="1">
            <a:spLocks/>
          </p:cNvSpPr>
          <p:nvPr/>
        </p:nvSpPr>
        <p:spPr>
          <a:xfrm>
            <a:off x="6923847" y="2670616"/>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Solution: implement events which you can plan with any you liked.</a:t>
            </a:r>
          </a:p>
        </p:txBody>
      </p:sp>
      <p:sp>
        <p:nvSpPr>
          <p:cNvPr id="43" name="Title 7">
            <a:extLst>
              <a:ext uri="{FF2B5EF4-FFF2-40B4-BE49-F238E27FC236}">
                <a16:creationId xmlns:a16="http://schemas.microsoft.com/office/drawing/2014/main" id="{99FD42BB-E734-C2D5-DAD5-D0CB852E378C}"/>
              </a:ext>
            </a:extLst>
          </p:cNvPr>
          <p:cNvSpPr txBox="1">
            <a:spLocks/>
          </p:cNvSpPr>
          <p:nvPr/>
        </p:nvSpPr>
        <p:spPr>
          <a:xfrm>
            <a:off x="6929146" y="2405933"/>
            <a:ext cx="2062225" cy="2772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Times New Roman" panose="02020603050405020304" pitchFamily="18" charset="0"/>
                <a:cs typeface="Times New Roman" panose="02020603050405020304" pitchFamily="18" charset="0"/>
              </a:rPr>
              <a:t>Matches mean nothing</a:t>
            </a:r>
          </a:p>
        </p:txBody>
      </p:sp>
      <p:sp>
        <p:nvSpPr>
          <p:cNvPr id="44" name="Google Shape;1858;p56">
            <a:extLst>
              <a:ext uri="{FF2B5EF4-FFF2-40B4-BE49-F238E27FC236}">
                <a16:creationId xmlns:a16="http://schemas.microsoft.com/office/drawing/2014/main" id="{9678E769-7E3C-78FD-37EB-A4AD99E2A4B6}"/>
              </a:ext>
            </a:extLst>
          </p:cNvPr>
          <p:cNvSpPr txBox="1">
            <a:spLocks/>
          </p:cNvSpPr>
          <p:nvPr/>
        </p:nvSpPr>
        <p:spPr>
          <a:xfrm>
            <a:off x="6938423" y="3608567"/>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In case of recommendation system based on photos</a:t>
            </a:r>
            <a:r>
              <a:rPr lang="ru-RU"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like in tinder)</a:t>
            </a:r>
          </a:p>
        </p:txBody>
      </p:sp>
      <p:sp>
        <p:nvSpPr>
          <p:cNvPr id="45" name="Title 7">
            <a:extLst>
              <a:ext uri="{FF2B5EF4-FFF2-40B4-BE49-F238E27FC236}">
                <a16:creationId xmlns:a16="http://schemas.microsoft.com/office/drawing/2014/main" id="{ADE2F4C0-7BCD-DBF4-3802-E93055BD937B}"/>
              </a:ext>
            </a:extLst>
          </p:cNvPr>
          <p:cNvSpPr txBox="1">
            <a:spLocks/>
          </p:cNvSpPr>
          <p:nvPr/>
        </p:nvSpPr>
        <p:spPr>
          <a:xfrm>
            <a:off x="6904999" y="3343884"/>
            <a:ext cx="1691248" cy="277296"/>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1600" dirty="0">
                <a:latin typeface="Times New Roman" panose="02020603050405020304" pitchFamily="18" charset="0"/>
                <a:cs typeface="Times New Roman" panose="02020603050405020304" pitchFamily="18" charset="0"/>
              </a:rPr>
              <a:t>Bad differentiation</a:t>
            </a:r>
          </a:p>
        </p:txBody>
      </p:sp>
      <p:sp>
        <p:nvSpPr>
          <p:cNvPr id="48" name="Oval 47">
            <a:extLst>
              <a:ext uri="{FF2B5EF4-FFF2-40B4-BE49-F238E27FC236}">
                <a16:creationId xmlns:a16="http://schemas.microsoft.com/office/drawing/2014/main" id="{D664C796-0251-65CB-5DE0-F3BC3DACD6BB}"/>
              </a:ext>
            </a:extLst>
          </p:cNvPr>
          <p:cNvSpPr/>
          <p:nvPr/>
        </p:nvSpPr>
        <p:spPr>
          <a:xfrm>
            <a:off x="6338858" y="3468784"/>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47" name="Graphic 46">
            <a:extLst>
              <a:ext uri="{FF2B5EF4-FFF2-40B4-BE49-F238E27FC236}">
                <a16:creationId xmlns:a16="http://schemas.microsoft.com/office/drawing/2014/main" id="{93ACF7A2-8BF8-1A89-5C8B-C78D7E6A88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2710" y="3554748"/>
            <a:ext cx="228600" cy="228600"/>
          </a:xfrm>
          <a:prstGeom prst="rect">
            <a:avLst/>
          </a:prstGeom>
        </p:spPr>
      </p:pic>
      <p:sp>
        <p:nvSpPr>
          <p:cNvPr id="49" name="Oval 48">
            <a:extLst>
              <a:ext uri="{FF2B5EF4-FFF2-40B4-BE49-F238E27FC236}">
                <a16:creationId xmlns:a16="http://schemas.microsoft.com/office/drawing/2014/main" id="{0B2E7863-5C51-EF90-34F5-0C74D02FDF50}"/>
              </a:ext>
            </a:extLst>
          </p:cNvPr>
          <p:cNvSpPr/>
          <p:nvPr/>
        </p:nvSpPr>
        <p:spPr>
          <a:xfrm>
            <a:off x="6342957" y="4403139"/>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CF94ED3F-6F38-3E77-391F-AEBD504504C7}"/>
              </a:ext>
            </a:extLst>
          </p:cNvPr>
          <p:cNvSpPr/>
          <p:nvPr/>
        </p:nvSpPr>
        <p:spPr>
          <a:xfrm>
            <a:off x="6338602" y="5334285"/>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52" name="Graphic 51">
            <a:extLst>
              <a:ext uri="{FF2B5EF4-FFF2-40B4-BE49-F238E27FC236}">
                <a16:creationId xmlns:a16="http://schemas.microsoft.com/office/drawing/2014/main" id="{C3851CDB-0810-ECB8-8DF7-A4ABF1AF68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8953" y="4473151"/>
            <a:ext cx="278770" cy="278770"/>
          </a:xfrm>
          <a:prstGeom prst="rect">
            <a:avLst/>
          </a:prstGeom>
        </p:spPr>
      </p:pic>
      <p:sp>
        <p:nvSpPr>
          <p:cNvPr id="53" name="Google Shape;1858;p56">
            <a:extLst>
              <a:ext uri="{FF2B5EF4-FFF2-40B4-BE49-F238E27FC236}">
                <a16:creationId xmlns:a16="http://schemas.microsoft.com/office/drawing/2014/main" id="{F43A4B9A-98CE-167F-8DF2-F218704CC484}"/>
              </a:ext>
            </a:extLst>
          </p:cNvPr>
          <p:cNvSpPr txBox="1">
            <a:spLocks/>
          </p:cNvSpPr>
          <p:nvPr/>
        </p:nvSpPr>
        <p:spPr>
          <a:xfrm>
            <a:off x="6923847" y="4557375"/>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Solution: preliminary information, using the </a:t>
            </a:r>
            <a:r>
              <a:rPr lang="en-US" sz="1200" dirty="0" err="1">
                <a:latin typeface="Times New Roman" panose="02020603050405020304" pitchFamily="18" charset="0"/>
                <a:cs typeface="Times New Roman" panose="02020603050405020304" pitchFamily="18" charset="0"/>
              </a:rPr>
              <a:t>Plutchik’s</a:t>
            </a:r>
            <a:r>
              <a:rPr lang="en-US" sz="1200" dirty="0">
                <a:latin typeface="Times New Roman" panose="02020603050405020304" pitchFamily="18" charset="0"/>
                <a:cs typeface="Times New Roman" panose="02020603050405020304" pitchFamily="18" charset="0"/>
              </a:rPr>
              <a:t> wheel of emotions, events analysis</a:t>
            </a:r>
          </a:p>
        </p:txBody>
      </p:sp>
      <p:sp>
        <p:nvSpPr>
          <p:cNvPr id="54" name="Title 7">
            <a:extLst>
              <a:ext uri="{FF2B5EF4-FFF2-40B4-BE49-F238E27FC236}">
                <a16:creationId xmlns:a16="http://schemas.microsoft.com/office/drawing/2014/main" id="{318D447B-BCB3-A2E5-6959-4D1956F58770}"/>
              </a:ext>
            </a:extLst>
          </p:cNvPr>
          <p:cNvSpPr txBox="1">
            <a:spLocks/>
          </p:cNvSpPr>
          <p:nvPr/>
        </p:nvSpPr>
        <p:spPr>
          <a:xfrm>
            <a:off x="6893105" y="4220426"/>
            <a:ext cx="2271169" cy="2828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1600" dirty="0">
                <a:latin typeface="Times New Roman" panose="02020603050405020304" pitchFamily="18" charset="0"/>
                <a:cs typeface="Times New Roman" panose="02020603050405020304" pitchFamily="18" charset="0"/>
              </a:rPr>
              <a:t>Data for recommendation</a:t>
            </a:r>
          </a:p>
        </p:txBody>
      </p:sp>
      <p:sp>
        <p:nvSpPr>
          <p:cNvPr id="55" name="Google Shape;1858;p56">
            <a:extLst>
              <a:ext uri="{FF2B5EF4-FFF2-40B4-BE49-F238E27FC236}">
                <a16:creationId xmlns:a16="http://schemas.microsoft.com/office/drawing/2014/main" id="{05C8300F-A954-0798-A0FA-2791D8EC85BE}"/>
              </a:ext>
            </a:extLst>
          </p:cNvPr>
          <p:cNvSpPr txBox="1">
            <a:spLocks/>
          </p:cNvSpPr>
          <p:nvPr/>
        </p:nvSpPr>
        <p:spPr>
          <a:xfrm>
            <a:off x="6921378" y="5495326"/>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This is not a problem for our solution because pertinent information will be obtained by people’s activity</a:t>
            </a:r>
          </a:p>
        </p:txBody>
      </p:sp>
      <p:sp>
        <p:nvSpPr>
          <p:cNvPr id="56" name="Title 7">
            <a:extLst>
              <a:ext uri="{FF2B5EF4-FFF2-40B4-BE49-F238E27FC236}">
                <a16:creationId xmlns:a16="http://schemas.microsoft.com/office/drawing/2014/main" id="{8B5EDD95-F908-BC36-EA38-2187EBC4AB62}"/>
              </a:ext>
            </a:extLst>
          </p:cNvPr>
          <p:cNvSpPr txBox="1">
            <a:spLocks/>
          </p:cNvSpPr>
          <p:nvPr/>
        </p:nvSpPr>
        <p:spPr>
          <a:xfrm>
            <a:off x="6904999" y="5158377"/>
            <a:ext cx="1691248" cy="277296"/>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Times New Roman" panose="02020603050405020304" pitchFamily="18" charset="0"/>
                <a:cs typeface="Times New Roman" panose="02020603050405020304" pitchFamily="18" charset="0"/>
              </a:rPr>
              <a:t>Empty profiles</a:t>
            </a:r>
          </a:p>
        </p:txBody>
      </p:sp>
      <p:pic>
        <p:nvPicPr>
          <p:cNvPr id="58" name="Graphic 57">
            <a:extLst>
              <a:ext uri="{FF2B5EF4-FFF2-40B4-BE49-F238E27FC236}">
                <a16:creationId xmlns:a16="http://schemas.microsoft.com/office/drawing/2014/main" id="{96357890-AF0E-98E4-2EDC-3B527D6487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8644" y="5413897"/>
            <a:ext cx="262217" cy="262217"/>
          </a:xfrm>
          <a:prstGeom prst="rect">
            <a:avLst/>
          </a:prstGeom>
        </p:spPr>
      </p:pic>
      <p:sp>
        <p:nvSpPr>
          <p:cNvPr id="59" name="Google Shape;1858;p56">
            <a:extLst>
              <a:ext uri="{FF2B5EF4-FFF2-40B4-BE49-F238E27FC236}">
                <a16:creationId xmlns:a16="http://schemas.microsoft.com/office/drawing/2014/main" id="{B31D43CB-E0D5-30BC-E976-84D8B22686FA}"/>
              </a:ext>
            </a:extLst>
          </p:cNvPr>
          <p:cNvSpPr txBox="1">
            <a:spLocks/>
          </p:cNvSpPr>
          <p:nvPr/>
        </p:nvSpPr>
        <p:spPr>
          <a:xfrm>
            <a:off x="2434808" y="2641902"/>
            <a:ext cx="2332731"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Recommender system based on music preferences</a:t>
            </a:r>
          </a:p>
        </p:txBody>
      </p:sp>
      <p:sp>
        <p:nvSpPr>
          <p:cNvPr id="60" name="Title 7">
            <a:extLst>
              <a:ext uri="{FF2B5EF4-FFF2-40B4-BE49-F238E27FC236}">
                <a16:creationId xmlns:a16="http://schemas.microsoft.com/office/drawing/2014/main" id="{05766475-EBBD-E0EE-787D-A594B078AE95}"/>
              </a:ext>
            </a:extLst>
          </p:cNvPr>
          <p:cNvSpPr txBox="1">
            <a:spLocks/>
          </p:cNvSpPr>
          <p:nvPr/>
        </p:nvSpPr>
        <p:spPr>
          <a:xfrm>
            <a:off x="2429610" y="2383854"/>
            <a:ext cx="2047534" cy="24858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Times New Roman" panose="02020603050405020304" pitchFamily="18" charset="0"/>
                <a:cs typeface="Times New Roman" panose="02020603050405020304" pitchFamily="18" charset="0"/>
              </a:rPr>
              <a:t>Music</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synchronization</a:t>
            </a:r>
          </a:p>
        </p:txBody>
      </p:sp>
      <p:sp>
        <p:nvSpPr>
          <p:cNvPr id="61" name="Oval 60">
            <a:extLst>
              <a:ext uri="{FF2B5EF4-FFF2-40B4-BE49-F238E27FC236}">
                <a16:creationId xmlns:a16="http://schemas.microsoft.com/office/drawing/2014/main" id="{75107CA1-E6AD-99D1-A70B-4D1A630141AF}"/>
              </a:ext>
            </a:extLst>
          </p:cNvPr>
          <p:cNvSpPr/>
          <p:nvPr/>
        </p:nvSpPr>
        <p:spPr>
          <a:xfrm>
            <a:off x="4846434" y="2473997"/>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2" name="Oval 61">
            <a:extLst>
              <a:ext uri="{FF2B5EF4-FFF2-40B4-BE49-F238E27FC236}">
                <a16:creationId xmlns:a16="http://schemas.microsoft.com/office/drawing/2014/main" id="{36367E47-D0B9-677B-2EDD-726F716C4AB6}"/>
              </a:ext>
            </a:extLst>
          </p:cNvPr>
          <p:cNvSpPr/>
          <p:nvPr/>
        </p:nvSpPr>
        <p:spPr>
          <a:xfrm>
            <a:off x="4938252" y="2549922"/>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1FDC3FA4-7158-1392-C172-F8AA2F29B995}"/>
              </a:ext>
            </a:extLst>
          </p:cNvPr>
          <p:cNvSpPr/>
          <p:nvPr/>
        </p:nvSpPr>
        <p:spPr>
          <a:xfrm>
            <a:off x="4844222" y="3396442"/>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4" name="Oval 1023">
            <a:extLst>
              <a:ext uri="{FF2B5EF4-FFF2-40B4-BE49-F238E27FC236}">
                <a16:creationId xmlns:a16="http://schemas.microsoft.com/office/drawing/2014/main" id="{2DCCAA2F-DD5E-0966-3869-3F7B53AC751C}"/>
              </a:ext>
            </a:extLst>
          </p:cNvPr>
          <p:cNvSpPr/>
          <p:nvPr/>
        </p:nvSpPr>
        <p:spPr>
          <a:xfrm>
            <a:off x="4936040" y="3468784"/>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5" name="Oval 1024">
            <a:extLst>
              <a:ext uri="{FF2B5EF4-FFF2-40B4-BE49-F238E27FC236}">
                <a16:creationId xmlns:a16="http://schemas.microsoft.com/office/drawing/2014/main" id="{968D44B0-92F9-7A03-42B4-90E1C5FF3BF5}"/>
              </a:ext>
            </a:extLst>
          </p:cNvPr>
          <p:cNvSpPr/>
          <p:nvPr/>
        </p:nvSpPr>
        <p:spPr>
          <a:xfrm>
            <a:off x="4844222" y="4341824"/>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7" name="Oval 1026">
            <a:extLst>
              <a:ext uri="{FF2B5EF4-FFF2-40B4-BE49-F238E27FC236}">
                <a16:creationId xmlns:a16="http://schemas.microsoft.com/office/drawing/2014/main" id="{A4EE9C3F-EB77-016B-8504-D263E7BA6C76}"/>
              </a:ext>
            </a:extLst>
          </p:cNvPr>
          <p:cNvSpPr/>
          <p:nvPr/>
        </p:nvSpPr>
        <p:spPr>
          <a:xfrm>
            <a:off x="4936040" y="4414166"/>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8" name="Oval 1027">
            <a:extLst>
              <a:ext uri="{FF2B5EF4-FFF2-40B4-BE49-F238E27FC236}">
                <a16:creationId xmlns:a16="http://schemas.microsoft.com/office/drawing/2014/main" id="{DFD88FD8-D110-89DA-72DF-2077B2C4B6EE}"/>
              </a:ext>
            </a:extLst>
          </p:cNvPr>
          <p:cNvSpPr/>
          <p:nvPr/>
        </p:nvSpPr>
        <p:spPr>
          <a:xfrm>
            <a:off x="4844222" y="5264778"/>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9" name="Oval 1028">
            <a:extLst>
              <a:ext uri="{FF2B5EF4-FFF2-40B4-BE49-F238E27FC236}">
                <a16:creationId xmlns:a16="http://schemas.microsoft.com/office/drawing/2014/main" id="{21BA50A4-E072-FA90-BE21-31E955F0988A}"/>
              </a:ext>
            </a:extLst>
          </p:cNvPr>
          <p:cNvSpPr/>
          <p:nvPr/>
        </p:nvSpPr>
        <p:spPr>
          <a:xfrm>
            <a:off x="4936040" y="5337120"/>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033" name="Graphic 1032">
            <a:extLst>
              <a:ext uri="{FF2B5EF4-FFF2-40B4-BE49-F238E27FC236}">
                <a16:creationId xmlns:a16="http://schemas.microsoft.com/office/drawing/2014/main" id="{9A6E6509-BA0A-5AC4-FCAC-C713DB5439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6468" y="2628650"/>
            <a:ext cx="242319" cy="242319"/>
          </a:xfrm>
          <a:prstGeom prst="rect">
            <a:avLst/>
          </a:prstGeom>
        </p:spPr>
      </p:pic>
      <p:pic>
        <p:nvPicPr>
          <p:cNvPr id="1035" name="Graphic 1034">
            <a:extLst>
              <a:ext uri="{FF2B5EF4-FFF2-40B4-BE49-F238E27FC236}">
                <a16:creationId xmlns:a16="http://schemas.microsoft.com/office/drawing/2014/main" id="{A9A2B5BF-0377-C4D7-33BC-D9AA4E9A0A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7537" y="3540655"/>
            <a:ext cx="278144" cy="278144"/>
          </a:xfrm>
          <a:prstGeom prst="rect">
            <a:avLst/>
          </a:prstGeom>
        </p:spPr>
      </p:pic>
      <p:pic>
        <p:nvPicPr>
          <p:cNvPr id="1037" name="Graphic 1036">
            <a:extLst>
              <a:ext uri="{FF2B5EF4-FFF2-40B4-BE49-F238E27FC236}">
                <a16:creationId xmlns:a16="http://schemas.microsoft.com/office/drawing/2014/main" id="{99620240-8998-3D66-CEB0-020BD4D180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97804" y="4493293"/>
            <a:ext cx="248952" cy="248952"/>
          </a:xfrm>
          <a:prstGeom prst="rect">
            <a:avLst/>
          </a:prstGeom>
        </p:spPr>
      </p:pic>
      <p:sp>
        <p:nvSpPr>
          <p:cNvPr id="1038" name="Google Shape;1858;p56">
            <a:extLst>
              <a:ext uri="{FF2B5EF4-FFF2-40B4-BE49-F238E27FC236}">
                <a16:creationId xmlns:a16="http://schemas.microsoft.com/office/drawing/2014/main" id="{39CED222-2923-FB32-3B82-9D4A4F918E9F}"/>
              </a:ext>
            </a:extLst>
          </p:cNvPr>
          <p:cNvSpPr txBox="1">
            <a:spLocks/>
          </p:cNvSpPr>
          <p:nvPr/>
        </p:nvSpPr>
        <p:spPr>
          <a:xfrm>
            <a:off x="2432445" y="3614536"/>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Cards system made a revolution in</a:t>
            </a:r>
          </a:p>
          <a:p>
            <a:pPr marL="0" indent="0">
              <a:spcBef>
                <a:spcPts val="0"/>
              </a:spcBef>
              <a:buNone/>
            </a:pPr>
            <a:r>
              <a:rPr lang="en-US" sz="1200" dirty="0">
                <a:latin typeface="Times New Roman" panose="02020603050405020304" pitchFamily="18" charset="0"/>
                <a:cs typeface="Times New Roman" panose="02020603050405020304" pitchFamily="18" charset="0"/>
              </a:rPr>
              <a:t>dating apps and not only there</a:t>
            </a:r>
          </a:p>
        </p:txBody>
      </p:sp>
      <p:sp>
        <p:nvSpPr>
          <p:cNvPr id="1039" name="Title 7">
            <a:extLst>
              <a:ext uri="{FF2B5EF4-FFF2-40B4-BE49-F238E27FC236}">
                <a16:creationId xmlns:a16="http://schemas.microsoft.com/office/drawing/2014/main" id="{B4C75035-1698-56A0-455B-619DB0ADBCDA}"/>
              </a:ext>
            </a:extLst>
          </p:cNvPr>
          <p:cNvSpPr txBox="1">
            <a:spLocks/>
          </p:cNvSpPr>
          <p:nvPr/>
        </p:nvSpPr>
        <p:spPr>
          <a:xfrm>
            <a:off x="2435096" y="3344181"/>
            <a:ext cx="1717180" cy="2485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Times New Roman" panose="02020603050405020304" pitchFamily="18" charset="0"/>
                <a:cs typeface="Times New Roman" panose="02020603050405020304" pitchFamily="18" charset="0"/>
              </a:rPr>
              <a:t>Swipes</a:t>
            </a:r>
          </a:p>
        </p:txBody>
      </p:sp>
      <p:sp>
        <p:nvSpPr>
          <p:cNvPr id="1040" name="Google Shape;1858;p56">
            <a:extLst>
              <a:ext uri="{FF2B5EF4-FFF2-40B4-BE49-F238E27FC236}">
                <a16:creationId xmlns:a16="http://schemas.microsoft.com/office/drawing/2014/main" id="{7F784077-D812-ADD5-F782-1525B8CEB7A2}"/>
              </a:ext>
            </a:extLst>
          </p:cNvPr>
          <p:cNvSpPr txBox="1">
            <a:spLocks/>
          </p:cNvSpPr>
          <p:nvPr/>
        </p:nvSpPr>
        <p:spPr>
          <a:xfrm>
            <a:off x="2436133" y="4560665"/>
            <a:ext cx="2331406"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This is even more relevant for our idea of events and recommendations</a:t>
            </a:r>
          </a:p>
        </p:txBody>
      </p:sp>
      <p:sp>
        <p:nvSpPr>
          <p:cNvPr id="1041" name="Title 7">
            <a:extLst>
              <a:ext uri="{FF2B5EF4-FFF2-40B4-BE49-F238E27FC236}">
                <a16:creationId xmlns:a16="http://schemas.microsoft.com/office/drawing/2014/main" id="{3BB0622E-17E5-1497-3A93-57B70E2EEB39}"/>
              </a:ext>
            </a:extLst>
          </p:cNvPr>
          <p:cNvSpPr txBox="1">
            <a:spLocks/>
          </p:cNvSpPr>
          <p:nvPr/>
        </p:nvSpPr>
        <p:spPr>
          <a:xfrm>
            <a:off x="2438784" y="4254366"/>
            <a:ext cx="1717180" cy="2485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Times New Roman" panose="02020603050405020304" pitchFamily="18" charset="0"/>
                <a:cs typeface="Times New Roman" panose="02020603050405020304" pitchFamily="18" charset="0"/>
              </a:rPr>
              <a:t>Geopositioned</a:t>
            </a:r>
          </a:p>
        </p:txBody>
      </p:sp>
      <p:sp>
        <p:nvSpPr>
          <p:cNvPr id="1042" name="Google Shape;1858;p56">
            <a:extLst>
              <a:ext uri="{FF2B5EF4-FFF2-40B4-BE49-F238E27FC236}">
                <a16:creationId xmlns:a16="http://schemas.microsoft.com/office/drawing/2014/main" id="{E8328E50-CA87-7074-7601-5D52C7277768}"/>
              </a:ext>
            </a:extLst>
          </p:cNvPr>
          <p:cNvSpPr txBox="1">
            <a:spLocks/>
          </p:cNvSpPr>
          <p:nvPr/>
        </p:nvSpPr>
        <p:spPr>
          <a:xfrm>
            <a:off x="2429610" y="5416288"/>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Times New Roman" panose="02020603050405020304" pitchFamily="18" charset="0"/>
                <a:cs typeface="Times New Roman" panose="02020603050405020304" pitchFamily="18" charset="0"/>
              </a:rPr>
              <a:t>Inconspicuous advertising to avoid losing customers.</a:t>
            </a:r>
          </a:p>
        </p:txBody>
      </p:sp>
      <p:sp>
        <p:nvSpPr>
          <p:cNvPr id="1043" name="Title 7">
            <a:extLst>
              <a:ext uri="{FF2B5EF4-FFF2-40B4-BE49-F238E27FC236}">
                <a16:creationId xmlns:a16="http://schemas.microsoft.com/office/drawing/2014/main" id="{11972E4D-9E09-9D68-8F8F-5EDE88ECA118}"/>
              </a:ext>
            </a:extLst>
          </p:cNvPr>
          <p:cNvSpPr txBox="1">
            <a:spLocks/>
          </p:cNvSpPr>
          <p:nvPr/>
        </p:nvSpPr>
        <p:spPr>
          <a:xfrm>
            <a:off x="2432261" y="5145933"/>
            <a:ext cx="1717180" cy="2485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Times New Roman" panose="02020603050405020304" pitchFamily="18" charset="0"/>
                <a:cs typeface="Times New Roman" panose="02020603050405020304" pitchFamily="18" charset="0"/>
              </a:rPr>
              <a:t>Native ads</a:t>
            </a:r>
          </a:p>
        </p:txBody>
      </p:sp>
      <p:pic>
        <p:nvPicPr>
          <p:cNvPr id="1047" name="Graphic 1046">
            <a:extLst>
              <a:ext uri="{FF2B5EF4-FFF2-40B4-BE49-F238E27FC236}">
                <a16:creationId xmlns:a16="http://schemas.microsoft.com/office/drawing/2014/main" id="{63134C80-7F5F-A0D7-CAAC-11DFE8923D9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97578" y="5418790"/>
            <a:ext cx="261240" cy="261240"/>
          </a:xfrm>
          <a:prstGeom prst="rect">
            <a:avLst/>
          </a:prstGeom>
        </p:spPr>
      </p:pic>
    </p:spTree>
    <p:extLst>
      <p:ext uri="{BB962C8B-B14F-4D97-AF65-F5344CB8AC3E}">
        <p14:creationId xmlns:p14="http://schemas.microsoft.com/office/powerpoint/2010/main" val="320668561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2.xml><?xml version="1.0" encoding="utf-8"?>
<ds:datastoreItem xmlns:ds="http://schemas.openxmlformats.org/officeDocument/2006/customXml" ds:itemID="{433DAF31-D8A6-49A0-9A5D-8B2EA5B1C511}">
  <ds:schemaRefs>
    <ds:schemaRef ds:uri="9875bd71-cde8-496c-a136-433f55d5e6d0"/>
    <ds:schemaRef ds:uri="e96afe77-3acb-4328-97fc-408e1bde3e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D4651DD-DCCC-4759-B2F6-7F520BDCC2B9}">
  <ds:schemaRefs>
    <ds:schemaRef ds:uri="9875bd71-cde8-496c-a136-433f55d5e6d0"/>
    <ds:schemaRef ds:uri="e96afe77-3acb-4328-97fc-408e1bde3e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TotalTime>
  <Words>1055</Words>
  <Application>Microsoft Office PowerPoint</Application>
  <PresentationFormat>Widescreen</PresentationFormat>
  <Paragraphs>173</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HSE Sans</vt:lpstr>
      <vt:lpstr>Times New Roman</vt:lpstr>
      <vt:lpstr>Arial Black</vt:lpstr>
      <vt:lpstr>Arial</vt:lpstr>
      <vt:lpstr>Calibri</vt:lpstr>
      <vt:lpstr>Futura Round Demi</vt:lpstr>
      <vt:lpstr>Cairo</vt:lpstr>
      <vt:lpstr>Office Theme</vt:lpstr>
      <vt:lpstr>Person-based recommendation system for making new relationships</vt:lpstr>
      <vt:lpstr>Core Idea</vt:lpstr>
      <vt:lpstr>Problem. Relevance</vt:lpstr>
      <vt:lpstr>Problem. Relevance</vt:lpstr>
      <vt:lpstr>More than half of teens make new friends online</vt:lpstr>
      <vt:lpstr>Main competitors</vt:lpstr>
      <vt:lpstr>PowerPoint Presentation</vt:lpstr>
      <vt:lpstr>Apps for dating or making friends</vt:lpstr>
      <vt:lpstr>Tinder cons and pros </vt:lpstr>
      <vt:lpstr>Invitor as a main competitor</vt:lpstr>
      <vt:lpstr>Ways to earn money</vt:lpstr>
      <vt:lpstr>First year plan</vt:lpstr>
      <vt:lpstr>Global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Алексей Рябыкин;Михаил Осокин</dc:creator>
  <cp:keywords>Recommendation systems;Ahoy</cp:keywords>
  <cp:lastModifiedBy>Aleksey Ryabykin</cp:lastModifiedBy>
  <cp:revision>4</cp:revision>
  <cp:lastPrinted>2021-11-11T13:08:42Z</cp:lastPrinted>
  <dcterms:created xsi:type="dcterms:W3CDTF">2021-11-11T08:52:47Z</dcterms:created>
  <dcterms:modified xsi:type="dcterms:W3CDTF">2022-11-09T12:10:05Z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